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4"/>
    <p:sldMasterId id="2147483648" r:id="rId5"/>
    <p:sldMasterId id="2147483714" r:id="rId6"/>
    <p:sldMasterId id="2147483730" r:id="rId7"/>
    <p:sldMasterId id="2147483745" r:id="rId8"/>
    <p:sldMasterId id="2147483761" r:id="rId9"/>
  </p:sldMasterIdLst>
  <p:notesMasterIdLst>
    <p:notesMasterId r:id="rId34"/>
  </p:notesMasterIdLst>
  <p:handoutMasterIdLst>
    <p:handoutMasterId r:id="rId35"/>
  </p:handoutMasterIdLst>
  <p:sldIdLst>
    <p:sldId id="503" r:id="rId10"/>
    <p:sldId id="504" r:id="rId11"/>
    <p:sldId id="505" r:id="rId12"/>
    <p:sldId id="506" r:id="rId13"/>
    <p:sldId id="507" r:id="rId14"/>
    <p:sldId id="508" r:id="rId15"/>
    <p:sldId id="509" r:id="rId16"/>
    <p:sldId id="510" r:id="rId17"/>
    <p:sldId id="525" r:id="rId18"/>
    <p:sldId id="524" r:id="rId19"/>
    <p:sldId id="515" r:id="rId20"/>
    <p:sldId id="516" r:id="rId21"/>
    <p:sldId id="517" r:id="rId22"/>
    <p:sldId id="535" r:id="rId23"/>
    <p:sldId id="530" r:id="rId24"/>
    <p:sldId id="518" r:id="rId25"/>
    <p:sldId id="526" r:id="rId26"/>
    <p:sldId id="519" r:id="rId27"/>
    <p:sldId id="520" r:id="rId28"/>
    <p:sldId id="531" r:id="rId29"/>
    <p:sldId id="532" r:id="rId30"/>
    <p:sldId id="533" r:id="rId31"/>
    <p:sldId id="521" r:id="rId32"/>
    <p:sldId id="534" r:id="rId3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p15:clr>
            <a:srgbClr val="A4A3A4"/>
          </p15:clr>
        </p15:guide>
        <p15:guide id="2" orient="horz" pos="1215">
          <p15:clr>
            <a:srgbClr val="A4A3A4"/>
          </p15:clr>
        </p15:guide>
        <p15:guide id="3" orient="horz" pos="4131">
          <p15:clr>
            <a:srgbClr val="A4A3A4"/>
          </p15:clr>
        </p15:guide>
        <p15:guide id="4" orient="horz" pos="2736">
          <p15:clr>
            <a:srgbClr val="A4A3A4"/>
          </p15:clr>
        </p15:guide>
        <p15:guide id="5" orient="horz" pos="398">
          <p15:clr>
            <a:srgbClr val="A4A3A4"/>
          </p15:clr>
        </p15:guide>
        <p15:guide id="6" orient="horz" pos="864">
          <p15:clr>
            <a:srgbClr val="A4A3A4"/>
          </p15:clr>
        </p15:guide>
        <p15:guide id="7" pos="288">
          <p15:clr>
            <a:srgbClr val="A4A3A4"/>
          </p15:clr>
        </p15:guide>
        <p15:guide id="8" pos="5472">
          <p15:clr>
            <a:srgbClr val="A4A3A4"/>
          </p15:clr>
        </p15:guide>
        <p15:guide id="9" pos="1417">
          <p15:clr>
            <a:srgbClr val="A4A3A4"/>
          </p15:clr>
        </p15:guide>
        <p15:guide id="10" pos="1642">
          <p15:clr>
            <a:srgbClr val="A4A3A4"/>
          </p15:clr>
        </p15:guide>
        <p15:guide id="11" pos="2765">
          <p15:clr>
            <a:srgbClr val="A4A3A4"/>
          </p15:clr>
        </p15:guide>
        <p15:guide id="12" pos="2995">
          <p15:clr>
            <a:srgbClr val="A4A3A4"/>
          </p15:clr>
        </p15:guide>
        <p15:guide id="13" pos="4117">
          <p15:clr>
            <a:srgbClr val="A4A3A4"/>
          </p15:clr>
        </p15:guide>
        <p15:guide id="14" pos="43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wcroft, Petrina" initials="PR" lastIdx="15" clrIdx="0"/>
  <p:cmAuthor id="1" name="Paul Silcock" initials="PS" lastIdx="2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135"/>
    <a:srgbClr val="00B5E2"/>
    <a:srgbClr val="8B8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EE82B-1DFF-4E57-B64B-7944FE32784A}" v="32" dt="2017-01-19T09:45:00.686"/>
    <p1510:client id="{04637745-4EB6-4BBB-919B-0E1A5A83E650}" v="4" dt="2017-01-19T09:44:46.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5" autoAdjust="0"/>
  </p:normalViewPr>
  <p:slideViewPr>
    <p:cSldViewPr snapToGrid="0" snapToObjects="1" showGuides="1">
      <p:cViewPr varScale="1">
        <p:scale>
          <a:sx n="97" d="100"/>
          <a:sy n="97" d="100"/>
        </p:scale>
        <p:origin x="2004" y="84"/>
      </p:cViewPr>
      <p:guideLst>
        <p:guide orient="horz" pos="3800"/>
        <p:guide orient="horz" pos="1215"/>
        <p:guide orient="horz" pos="4131"/>
        <p:guide orient="horz" pos="2736"/>
        <p:guide orient="horz" pos="398"/>
        <p:guide orient="horz" pos="864"/>
        <p:guide pos="288"/>
        <p:guide pos="5472"/>
        <p:guide pos="1417"/>
        <p:guide pos="1642"/>
        <p:guide pos="2765"/>
        <p:guide pos="2995"/>
        <p:guide pos="4117"/>
        <p:guide pos="4341"/>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0523F-652F-4A6E-873A-AA58D62A7D5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6F805090-FA06-44F2-85D8-31A40072865C}">
      <dgm:prSet phldrT="[Text]" custT="1"/>
      <dgm:spPr/>
      <dgm:t>
        <a:bodyPr/>
        <a:lstStyle/>
        <a:p>
          <a:r>
            <a:rPr lang="en-GB" sz="1400" b="1" dirty="0"/>
            <a:t>Provisioning services </a:t>
          </a:r>
          <a:r>
            <a:rPr lang="en-GB" sz="1400" dirty="0"/>
            <a:t>– provision of food, water, timber, and fibre</a:t>
          </a:r>
        </a:p>
        <a:p>
          <a:endParaRPr lang="en-GB" sz="1000" dirty="0"/>
        </a:p>
      </dgm:t>
    </dgm:pt>
    <dgm:pt modelId="{3CCE147C-B9EA-4A54-8A67-2568194152EC}" type="parTrans" cxnId="{EF9809A1-12C1-4DE2-844E-B4C06A767F61}">
      <dgm:prSet/>
      <dgm:spPr/>
      <dgm:t>
        <a:bodyPr/>
        <a:lstStyle/>
        <a:p>
          <a:endParaRPr lang="en-GB"/>
        </a:p>
      </dgm:t>
    </dgm:pt>
    <dgm:pt modelId="{9E2412AF-7751-4641-900B-65CFAB816021}" type="sibTrans" cxnId="{EF9809A1-12C1-4DE2-844E-B4C06A767F61}">
      <dgm:prSet/>
      <dgm:spPr/>
      <dgm:t>
        <a:bodyPr/>
        <a:lstStyle/>
        <a:p>
          <a:endParaRPr lang="en-GB"/>
        </a:p>
      </dgm:t>
    </dgm:pt>
    <dgm:pt modelId="{2DB6A59A-BACC-40CA-A2CB-B5E33741F8F6}">
      <dgm:prSet phldrT="[Text]" custT="1"/>
      <dgm:spPr/>
      <dgm:t>
        <a:bodyPr/>
        <a:lstStyle/>
        <a:p>
          <a:r>
            <a:rPr lang="en-GB" sz="1400" b="1" dirty="0"/>
            <a:t>Regulating services </a:t>
          </a:r>
          <a:r>
            <a:rPr lang="en-GB" sz="1400" dirty="0"/>
            <a:t>– e.g. regulation of climate, water quality, and flood risk</a:t>
          </a:r>
        </a:p>
        <a:p>
          <a:endParaRPr lang="en-GB" sz="1000" dirty="0"/>
        </a:p>
      </dgm:t>
    </dgm:pt>
    <dgm:pt modelId="{A4AE9378-758A-418F-9EEF-19AA6D46C858}" type="parTrans" cxnId="{22ADAD4E-2269-4DAE-8A6A-ACA8874496E7}">
      <dgm:prSet/>
      <dgm:spPr/>
      <dgm:t>
        <a:bodyPr/>
        <a:lstStyle/>
        <a:p>
          <a:endParaRPr lang="en-GB"/>
        </a:p>
      </dgm:t>
    </dgm:pt>
    <dgm:pt modelId="{4C0046F4-E1AE-4E1E-94FF-FB795C08230D}" type="sibTrans" cxnId="{22ADAD4E-2269-4DAE-8A6A-ACA8874496E7}">
      <dgm:prSet/>
      <dgm:spPr/>
      <dgm:t>
        <a:bodyPr/>
        <a:lstStyle/>
        <a:p>
          <a:endParaRPr lang="en-GB"/>
        </a:p>
      </dgm:t>
    </dgm:pt>
    <dgm:pt modelId="{DE87C27B-54FD-409B-B5E7-F6C9CF5B114B}">
      <dgm:prSet phldrT="[Text]" custT="1"/>
      <dgm:spPr/>
      <dgm:t>
        <a:bodyPr/>
        <a:lstStyle/>
        <a:p>
          <a:r>
            <a:rPr lang="en-GB" sz="1400" b="1" dirty="0"/>
            <a:t>Cultural services </a:t>
          </a:r>
          <a:r>
            <a:rPr lang="en-GB" sz="1400" dirty="0"/>
            <a:t>– opportunities for recreation, tourism, and cultural development </a:t>
          </a:r>
        </a:p>
        <a:p>
          <a:endParaRPr lang="en-GB" sz="1000" dirty="0"/>
        </a:p>
      </dgm:t>
    </dgm:pt>
    <dgm:pt modelId="{C8F68D9E-D947-4532-BC0B-1892B6D9C882}" type="parTrans" cxnId="{2F7ABE48-203E-4D98-A36F-224732304FC2}">
      <dgm:prSet/>
      <dgm:spPr/>
      <dgm:t>
        <a:bodyPr/>
        <a:lstStyle/>
        <a:p>
          <a:endParaRPr lang="en-GB"/>
        </a:p>
      </dgm:t>
    </dgm:pt>
    <dgm:pt modelId="{EDFFD3DC-B5D0-42B6-B8A0-2CF0970F61C9}" type="sibTrans" cxnId="{2F7ABE48-203E-4D98-A36F-224732304FC2}">
      <dgm:prSet/>
      <dgm:spPr/>
      <dgm:t>
        <a:bodyPr/>
        <a:lstStyle/>
        <a:p>
          <a:endParaRPr lang="en-GB"/>
        </a:p>
      </dgm:t>
    </dgm:pt>
    <dgm:pt modelId="{0F652899-89CC-4C64-B935-CDC01781150E}">
      <dgm:prSet phldrT="[Text]" custT="1"/>
      <dgm:spPr/>
      <dgm:t>
        <a:bodyPr/>
        <a:lstStyle/>
        <a:p>
          <a:r>
            <a:rPr lang="en-GB" sz="1400" b="1" dirty="0"/>
            <a:t>Supporting services </a:t>
          </a:r>
          <a:r>
            <a:rPr lang="en-GB" sz="1400" dirty="0"/>
            <a:t>– nutrient cycling, soil formation, and biodiversity</a:t>
          </a:r>
        </a:p>
        <a:p>
          <a:endParaRPr lang="en-GB" sz="1100" dirty="0"/>
        </a:p>
      </dgm:t>
    </dgm:pt>
    <dgm:pt modelId="{D7230AF4-CAA6-4239-8A7C-0493BF11CB66}" type="parTrans" cxnId="{AB2ADF9E-543F-497C-9637-97BBD1FA5DDE}">
      <dgm:prSet/>
      <dgm:spPr/>
      <dgm:t>
        <a:bodyPr/>
        <a:lstStyle/>
        <a:p>
          <a:endParaRPr lang="en-GB"/>
        </a:p>
      </dgm:t>
    </dgm:pt>
    <dgm:pt modelId="{43265DD8-D4FA-4963-94DB-AC6346C05358}" type="sibTrans" cxnId="{AB2ADF9E-543F-497C-9637-97BBD1FA5DDE}">
      <dgm:prSet/>
      <dgm:spPr/>
      <dgm:t>
        <a:bodyPr/>
        <a:lstStyle/>
        <a:p>
          <a:endParaRPr lang="en-GB"/>
        </a:p>
      </dgm:t>
    </dgm:pt>
    <dgm:pt modelId="{3EDFC04E-00C7-454E-A690-89E83E687800}" type="pres">
      <dgm:prSet presAssocID="{F0A0523F-652F-4A6E-873A-AA58D62A7D56}" presName="Name0" presStyleCnt="0">
        <dgm:presLayoutVars>
          <dgm:dir/>
          <dgm:resizeHandles val="exact"/>
        </dgm:presLayoutVars>
      </dgm:prSet>
      <dgm:spPr/>
    </dgm:pt>
    <dgm:pt modelId="{B365C343-0770-4D71-A734-6111951C4F9C}" type="pres">
      <dgm:prSet presAssocID="{6F805090-FA06-44F2-85D8-31A40072865C}" presName="compNode" presStyleCnt="0"/>
      <dgm:spPr/>
    </dgm:pt>
    <dgm:pt modelId="{E1779F9E-B677-4C03-A6A3-702AD682B6B5}" type="pres">
      <dgm:prSet presAssocID="{6F805090-FA06-44F2-85D8-31A40072865C}" presName="pict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B0293DA-BE6C-44D6-A7E2-08DD3DE90DB2}" type="pres">
      <dgm:prSet presAssocID="{6F805090-FA06-44F2-85D8-31A40072865C}" presName="textRect" presStyleLbl="revTx" presStyleIdx="0" presStyleCnt="4">
        <dgm:presLayoutVars>
          <dgm:bulletEnabled val="1"/>
        </dgm:presLayoutVars>
      </dgm:prSet>
      <dgm:spPr/>
    </dgm:pt>
    <dgm:pt modelId="{6B7D75E4-759D-4CD3-9674-5B60F5B00DCE}" type="pres">
      <dgm:prSet presAssocID="{9E2412AF-7751-4641-900B-65CFAB816021}" presName="sibTrans" presStyleLbl="sibTrans2D1" presStyleIdx="0" presStyleCnt="0"/>
      <dgm:spPr/>
    </dgm:pt>
    <dgm:pt modelId="{7B3E447E-DC0D-4D2F-8139-A12C16D6BF3C}" type="pres">
      <dgm:prSet presAssocID="{2DB6A59A-BACC-40CA-A2CB-B5E33741F8F6}" presName="compNode" presStyleCnt="0"/>
      <dgm:spPr/>
    </dgm:pt>
    <dgm:pt modelId="{561DBED9-936F-49FC-AD79-948B070C62EE}" type="pres">
      <dgm:prSet presAssocID="{2DB6A59A-BACC-40CA-A2CB-B5E33741F8F6}" presName="pictRect" presStyleLbl="nod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A6E2950-C700-4C22-8A2E-DEEA98F9D1B3}" type="pres">
      <dgm:prSet presAssocID="{2DB6A59A-BACC-40CA-A2CB-B5E33741F8F6}" presName="textRect" presStyleLbl="revTx" presStyleIdx="1" presStyleCnt="4">
        <dgm:presLayoutVars>
          <dgm:bulletEnabled val="1"/>
        </dgm:presLayoutVars>
      </dgm:prSet>
      <dgm:spPr/>
    </dgm:pt>
    <dgm:pt modelId="{3377B24A-0B40-41F0-AB61-64C16E2C3B2A}" type="pres">
      <dgm:prSet presAssocID="{4C0046F4-E1AE-4E1E-94FF-FB795C08230D}" presName="sibTrans" presStyleLbl="sibTrans2D1" presStyleIdx="0" presStyleCnt="0"/>
      <dgm:spPr/>
    </dgm:pt>
    <dgm:pt modelId="{5C7A130E-D4A6-4D4C-B22D-2645802C80E9}" type="pres">
      <dgm:prSet presAssocID="{DE87C27B-54FD-409B-B5E7-F6C9CF5B114B}" presName="compNode" presStyleCnt="0"/>
      <dgm:spPr/>
    </dgm:pt>
    <dgm:pt modelId="{588D63DF-9DA0-4890-A872-5F07C1FB11CD}" type="pres">
      <dgm:prSet presAssocID="{DE87C27B-54FD-409B-B5E7-F6C9CF5B114B}" presName="pictRect" presStyleLbl="nod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723CC46-B21A-431C-9659-F273B2E28B69}" type="pres">
      <dgm:prSet presAssocID="{DE87C27B-54FD-409B-B5E7-F6C9CF5B114B}" presName="textRect" presStyleLbl="revTx" presStyleIdx="2" presStyleCnt="4">
        <dgm:presLayoutVars>
          <dgm:bulletEnabled val="1"/>
        </dgm:presLayoutVars>
      </dgm:prSet>
      <dgm:spPr/>
    </dgm:pt>
    <dgm:pt modelId="{1EAD1223-3A4D-4C52-A388-E22A23260206}" type="pres">
      <dgm:prSet presAssocID="{EDFFD3DC-B5D0-42B6-B8A0-2CF0970F61C9}" presName="sibTrans" presStyleLbl="sibTrans2D1" presStyleIdx="0" presStyleCnt="0"/>
      <dgm:spPr/>
    </dgm:pt>
    <dgm:pt modelId="{F9FD4588-8692-48A8-B570-62861B58E863}" type="pres">
      <dgm:prSet presAssocID="{0F652899-89CC-4C64-B935-CDC01781150E}" presName="compNode" presStyleCnt="0"/>
      <dgm:spPr/>
    </dgm:pt>
    <dgm:pt modelId="{4D4580E5-6056-4251-B36C-E3EA7F8C8973}" type="pres">
      <dgm:prSet presAssocID="{0F652899-89CC-4C64-B935-CDC01781150E}" presName="pictRect" presStyleLbl="nod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7A492691-277F-4F83-92E4-32D63D60F591}" type="pres">
      <dgm:prSet presAssocID="{0F652899-89CC-4C64-B935-CDC01781150E}" presName="textRect" presStyleLbl="revTx" presStyleIdx="3" presStyleCnt="4">
        <dgm:presLayoutVars>
          <dgm:bulletEnabled val="1"/>
        </dgm:presLayoutVars>
      </dgm:prSet>
      <dgm:spPr/>
    </dgm:pt>
  </dgm:ptLst>
  <dgm:cxnLst>
    <dgm:cxn modelId="{951AFC2F-3703-43BC-83E1-331085BF116D}" type="presOf" srcId="{EDFFD3DC-B5D0-42B6-B8A0-2CF0970F61C9}" destId="{1EAD1223-3A4D-4C52-A388-E22A23260206}" srcOrd="0" destOrd="0" presId="urn:microsoft.com/office/officeart/2005/8/layout/pList1"/>
    <dgm:cxn modelId="{9BC95F46-3D9A-4F0E-9A3A-B06DBD2350AC}" type="presOf" srcId="{F0A0523F-652F-4A6E-873A-AA58D62A7D56}" destId="{3EDFC04E-00C7-454E-A690-89E83E687800}" srcOrd="0" destOrd="0" presId="urn:microsoft.com/office/officeart/2005/8/layout/pList1"/>
    <dgm:cxn modelId="{2F7ABE48-203E-4D98-A36F-224732304FC2}" srcId="{F0A0523F-652F-4A6E-873A-AA58D62A7D56}" destId="{DE87C27B-54FD-409B-B5E7-F6C9CF5B114B}" srcOrd="2" destOrd="0" parTransId="{C8F68D9E-D947-4532-BC0B-1892B6D9C882}" sibTransId="{EDFFD3DC-B5D0-42B6-B8A0-2CF0970F61C9}"/>
    <dgm:cxn modelId="{22ADAD4E-2269-4DAE-8A6A-ACA8874496E7}" srcId="{F0A0523F-652F-4A6E-873A-AA58D62A7D56}" destId="{2DB6A59A-BACC-40CA-A2CB-B5E33741F8F6}" srcOrd="1" destOrd="0" parTransId="{A4AE9378-758A-418F-9EEF-19AA6D46C858}" sibTransId="{4C0046F4-E1AE-4E1E-94FF-FB795C08230D}"/>
    <dgm:cxn modelId="{1E256759-D5F1-4F17-BF51-E7DB33873DB1}" type="presOf" srcId="{9E2412AF-7751-4641-900B-65CFAB816021}" destId="{6B7D75E4-759D-4CD3-9674-5B60F5B00DCE}" srcOrd="0" destOrd="0" presId="urn:microsoft.com/office/officeart/2005/8/layout/pList1"/>
    <dgm:cxn modelId="{1974EB89-56A2-4000-B20B-1003401723F1}" type="presOf" srcId="{6F805090-FA06-44F2-85D8-31A40072865C}" destId="{DB0293DA-BE6C-44D6-A7E2-08DD3DE90DB2}" srcOrd="0" destOrd="0" presId="urn:microsoft.com/office/officeart/2005/8/layout/pList1"/>
    <dgm:cxn modelId="{EDE8E48C-41FA-48A1-92C9-3142A54917D5}" type="presOf" srcId="{DE87C27B-54FD-409B-B5E7-F6C9CF5B114B}" destId="{8723CC46-B21A-431C-9659-F273B2E28B69}" srcOrd="0" destOrd="0" presId="urn:microsoft.com/office/officeart/2005/8/layout/pList1"/>
    <dgm:cxn modelId="{5ED03694-A075-4FA6-BFE5-ECC7B02D829E}" type="presOf" srcId="{0F652899-89CC-4C64-B935-CDC01781150E}" destId="{7A492691-277F-4F83-92E4-32D63D60F591}" srcOrd="0" destOrd="0" presId="urn:microsoft.com/office/officeart/2005/8/layout/pList1"/>
    <dgm:cxn modelId="{B9A3FF96-B11E-4953-8A80-FD4CBD22C337}" type="presOf" srcId="{4C0046F4-E1AE-4E1E-94FF-FB795C08230D}" destId="{3377B24A-0B40-41F0-AB61-64C16E2C3B2A}" srcOrd="0" destOrd="0" presId="urn:microsoft.com/office/officeart/2005/8/layout/pList1"/>
    <dgm:cxn modelId="{AB2ADF9E-543F-497C-9637-97BBD1FA5DDE}" srcId="{F0A0523F-652F-4A6E-873A-AA58D62A7D56}" destId="{0F652899-89CC-4C64-B935-CDC01781150E}" srcOrd="3" destOrd="0" parTransId="{D7230AF4-CAA6-4239-8A7C-0493BF11CB66}" sibTransId="{43265DD8-D4FA-4963-94DB-AC6346C05358}"/>
    <dgm:cxn modelId="{EF9809A1-12C1-4DE2-844E-B4C06A767F61}" srcId="{F0A0523F-652F-4A6E-873A-AA58D62A7D56}" destId="{6F805090-FA06-44F2-85D8-31A40072865C}" srcOrd="0" destOrd="0" parTransId="{3CCE147C-B9EA-4A54-8A67-2568194152EC}" sibTransId="{9E2412AF-7751-4641-900B-65CFAB816021}"/>
    <dgm:cxn modelId="{232AB3EC-F971-4DAC-9A9A-20E3CE51CDCA}" type="presOf" srcId="{2DB6A59A-BACC-40CA-A2CB-B5E33741F8F6}" destId="{CA6E2950-C700-4C22-8A2E-DEEA98F9D1B3}" srcOrd="0" destOrd="0" presId="urn:microsoft.com/office/officeart/2005/8/layout/pList1"/>
    <dgm:cxn modelId="{23A5C8B5-8CB0-4582-9BDC-68BDC9CB0E51}" type="presParOf" srcId="{3EDFC04E-00C7-454E-A690-89E83E687800}" destId="{B365C343-0770-4D71-A734-6111951C4F9C}" srcOrd="0" destOrd="0" presId="urn:microsoft.com/office/officeart/2005/8/layout/pList1"/>
    <dgm:cxn modelId="{8CFB2210-63C5-4CA8-83FB-6AC61A6218DE}" type="presParOf" srcId="{B365C343-0770-4D71-A734-6111951C4F9C}" destId="{E1779F9E-B677-4C03-A6A3-702AD682B6B5}" srcOrd="0" destOrd="0" presId="urn:microsoft.com/office/officeart/2005/8/layout/pList1"/>
    <dgm:cxn modelId="{18C06D22-82D8-4180-B175-826C32F2D618}" type="presParOf" srcId="{B365C343-0770-4D71-A734-6111951C4F9C}" destId="{DB0293DA-BE6C-44D6-A7E2-08DD3DE90DB2}" srcOrd="1" destOrd="0" presId="urn:microsoft.com/office/officeart/2005/8/layout/pList1"/>
    <dgm:cxn modelId="{21245B37-72D5-47F5-9291-38A3CAD3B46D}" type="presParOf" srcId="{3EDFC04E-00C7-454E-A690-89E83E687800}" destId="{6B7D75E4-759D-4CD3-9674-5B60F5B00DCE}" srcOrd="1" destOrd="0" presId="urn:microsoft.com/office/officeart/2005/8/layout/pList1"/>
    <dgm:cxn modelId="{50805535-4336-4A4D-9975-FAFB9CC8ECFF}" type="presParOf" srcId="{3EDFC04E-00C7-454E-A690-89E83E687800}" destId="{7B3E447E-DC0D-4D2F-8139-A12C16D6BF3C}" srcOrd="2" destOrd="0" presId="urn:microsoft.com/office/officeart/2005/8/layout/pList1"/>
    <dgm:cxn modelId="{C342ACDA-567C-4A79-91B1-301D9658B7FC}" type="presParOf" srcId="{7B3E447E-DC0D-4D2F-8139-A12C16D6BF3C}" destId="{561DBED9-936F-49FC-AD79-948B070C62EE}" srcOrd="0" destOrd="0" presId="urn:microsoft.com/office/officeart/2005/8/layout/pList1"/>
    <dgm:cxn modelId="{93469563-B145-4352-A040-86AA96FC3D88}" type="presParOf" srcId="{7B3E447E-DC0D-4D2F-8139-A12C16D6BF3C}" destId="{CA6E2950-C700-4C22-8A2E-DEEA98F9D1B3}" srcOrd="1" destOrd="0" presId="urn:microsoft.com/office/officeart/2005/8/layout/pList1"/>
    <dgm:cxn modelId="{77D01A4E-83EB-4439-BADC-D4E4F4BB9661}" type="presParOf" srcId="{3EDFC04E-00C7-454E-A690-89E83E687800}" destId="{3377B24A-0B40-41F0-AB61-64C16E2C3B2A}" srcOrd="3" destOrd="0" presId="urn:microsoft.com/office/officeart/2005/8/layout/pList1"/>
    <dgm:cxn modelId="{DC72CC3C-891F-4184-A471-6B3145D19CC0}" type="presParOf" srcId="{3EDFC04E-00C7-454E-A690-89E83E687800}" destId="{5C7A130E-D4A6-4D4C-B22D-2645802C80E9}" srcOrd="4" destOrd="0" presId="urn:microsoft.com/office/officeart/2005/8/layout/pList1"/>
    <dgm:cxn modelId="{A4B6FDF0-ABB1-4BF9-AF6E-2742BFAB89FB}" type="presParOf" srcId="{5C7A130E-D4A6-4D4C-B22D-2645802C80E9}" destId="{588D63DF-9DA0-4890-A872-5F07C1FB11CD}" srcOrd="0" destOrd="0" presId="urn:microsoft.com/office/officeart/2005/8/layout/pList1"/>
    <dgm:cxn modelId="{743452A8-BD6C-49DF-B00B-D52A270379C7}" type="presParOf" srcId="{5C7A130E-D4A6-4D4C-B22D-2645802C80E9}" destId="{8723CC46-B21A-431C-9659-F273B2E28B69}" srcOrd="1" destOrd="0" presId="urn:microsoft.com/office/officeart/2005/8/layout/pList1"/>
    <dgm:cxn modelId="{F5BAD0AB-213D-456B-B7A8-16D3CE7A8667}" type="presParOf" srcId="{3EDFC04E-00C7-454E-A690-89E83E687800}" destId="{1EAD1223-3A4D-4C52-A388-E22A23260206}" srcOrd="5" destOrd="0" presId="urn:microsoft.com/office/officeart/2005/8/layout/pList1"/>
    <dgm:cxn modelId="{05C395AA-D918-4960-BD83-EF9881972BB3}" type="presParOf" srcId="{3EDFC04E-00C7-454E-A690-89E83E687800}" destId="{F9FD4588-8692-48A8-B570-62861B58E863}" srcOrd="6" destOrd="0" presId="urn:microsoft.com/office/officeart/2005/8/layout/pList1"/>
    <dgm:cxn modelId="{C5068CFC-BFF1-4C7C-89D3-B019BA674E37}" type="presParOf" srcId="{F9FD4588-8692-48A8-B570-62861B58E863}" destId="{4D4580E5-6056-4251-B36C-E3EA7F8C8973}" srcOrd="0" destOrd="0" presId="urn:microsoft.com/office/officeart/2005/8/layout/pList1"/>
    <dgm:cxn modelId="{4038633E-6B16-4537-B21B-719A88133BE6}" type="presParOf" srcId="{F9FD4588-8692-48A8-B570-62861B58E863}" destId="{7A492691-277F-4F83-92E4-32D63D60F59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9F9E-B677-4C03-A6A3-702AD682B6B5}">
      <dsp:nvSpPr>
        <dsp:cNvPr id="0" name=""/>
        <dsp:cNvSpPr/>
      </dsp:nvSpPr>
      <dsp:spPr>
        <a:xfrm>
          <a:off x="4288" y="704797"/>
          <a:ext cx="2040963" cy="1406223"/>
        </a:xfrm>
        <a:prstGeom prst="round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293DA-BE6C-44D6-A7E2-08DD3DE90DB2}">
      <dsp:nvSpPr>
        <dsp:cNvPr id="0" name=""/>
        <dsp:cNvSpPr/>
      </dsp:nvSpPr>
      <dsp:spPr>
        <a:xfrm>
          <a:off x="4288" y="2111021"/>
          <a:ext cx="2040963" cy="75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b="1" kern="1200" dirty="0"/>
            <a:t>Provisioning services </a:t>
          </a:r>
          <a:r>
            <a:rPr lang="en-GB" sz="1400" kern="1200" dirty="0"/>
            <a:t>– provision of food, water, timber, and fibre</a:t>
          </a:r>
        </a:p>
        <a:p>
          <a:pPr marL="0" lvl="0" indent="0" algn="ctr" defTabSz="622300">
            <a:lnSpc>
              <a:spcPct val="90000"/>
            </a:lnSpc>
            <a:spcBef>
              <a:spcPct val="0"/>
            </a:spcBef>
            <a:spcAft>
              <a:spcPct val="35000"/>
            </a:spcAft>
            <a:buNone/>
          </a:pPr>
          <a:endParaRPr lang="en-GB" sz="1000" kern="1200" dirty="0"/>
        </a:p>
      </dsp:txBody>
      <dsp:txXfrm>
        <a:off x="4288" y="2111021"/>
        <a:ext cx="2040963" cy="757197"/>
      </dsp:txXfrm>
    </dsp:sp>
    <dsp:sp modelId="{561DBED9-936F-49FC-AD79-948B070C62EE}">
      <dsp:nvSpPr>
        <dsp:cNvPr id="0" name=""/>
        <dsp:cNvSpPr/>
      </dsp:nvSpPr>
      <dsp:spPr>
        <a:xfrm>
          <a:off x="2249433" y="704797"/>
          <a:ext cx="2040963" cy="1406223"/>
        </a:xfrm>
        <a:prstGeom prst="round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E2950-C700-4C22-8A2E-DEEA98F9D1B3}">
      <dsp:nvSpPr>
        <dsp:cNvPr id="0" name=""/>
        <dsp:cNvSpPr/>
      </dsp:nvSpPr>
      <dsp:spPr>
        <a:xfrm>
          <a:off x="2249433" y="2111021"/>
          <a:ext cx="2040963" cy="75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b="1" kern="1200" dirty="0"/>
            <a:t>Regulating services </a:t>
          </a:r>
          <a:r>
            <a:rPr lang="en-GB" sz="1400" kern="1200" dirty="0"/>
            <a:t>– e.g. regulation of climate, water quality, and flood risk</a:t>
          </a:r>
        </a:p>
        <a:p>
          <a:pPr marL="0" lvl="0" indent="0" algn="ctr" defTabSz="622300">
            <a:lnSpc>
              <a:spcPct val="90000"/>
            </a:lnSpc>
            <a:spcBef>
              <a:spcPct val="0"/>
            </a:spcBef>
            <a:spcAft>
              <a:spcPct val="35000"/>
            </a:spcAft>
            <a:buNone/>
          </a:pPr>
          <a:endParaRPr lang="en-GB" sz="1000" kern="1200" dirty="0"/>
        </a:p>
      </dsp:txBody>
      <dsp:txXfrm>
        <a:off x="2249433" y="2111021"/>
        <a:ext cx="2040963" cy="757197"/>
      </dsp:txXfrm>
    </dsp:sp>
    <dsp:sp modelId="{588D63DF-9DA0-4890-A872-5F07C1FB11CD}">
      <dsp:nvSpPr>
        <dsp:cNvPr id="0" name=""/>
        <dsp:cNvSpPr/>
      </dsp:nvSpPr>
      <dsp:spPr>
        <a:xfrm>
          <a:off x="4494579" y="704797"/>
          <a:ext cx="2040963" cy="1406223"/>
        </a:xfrm>
        <a:prstGeom prst="round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3CC46-B21A-431C-9659-F273B2E28B69}">
      <dsp:nvSpPr>
        <dsp:cNvPr id="0" name=""/>
        <dsp:cNvSpPr/>
      </dsp:nvSpPr>
      <dsp:spPr>
        <a:xfrm>
          <a:off x="4494579" y="2111021"/>
          <a:ext cx="2040963" cy="75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b="1" kern="1200" dirty="0"/>
            <a:t>Cultural services </a:t>
          </a:r>
          <a:r>
            <a:rPr lang="en-GB" sz="1400" kern="1200" dirty="0"/>
            <a:t>– opportunities for recreation, tourism, and cultural development </a:t>
          </a:r>
        </a:p>
        <a:p>
          <a:pPr marL="0" lvl="0" indent="0" algn="ctr" defTabSz="622300">
            <a:lnSpc>
              <a:spcPct val="90000"/>
            </a:lnSpc>
            <a:spcBef>
              <a:spcPct val="0"/>
            </a:spcBef>
            <a:spcAft>
              <a:spcPct val="35000"/>
            </a:spcAft>
            <a:buNone/>
          </a:pPr>
          <a:endParaRPr lang="en-GB" sz="1000" kern="1200" dirty="0"/>
        </a:p>
      </dsp:txBody>
      <dsp:txXfrm>
        <a:off x="4494579" y="2111021"/>
        <a:ext cx="2040963" cy="757197"/>
      </dsp:txXfrm>
    </dsp:sp>
    <dsp:sp modelId="{4D4580E5-6056-4251-B36C-E3EA7F8C8973}">
      <dsp:nvSpPr>
        <dsp:cNvPr id="0" name=""/>
        <dsp:cNvSpPr/>
      </dsp:nvSpPr>
      <dsp:spPr>
        <a:xfrm>
          <a:off x="6739724" y="704797"/>
          <a:ext cx="2040963" cy="1406223"/>
        </a:xfrm>
        <a:prstGeom prst="round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92691-277F-4F83-92E4-32D63D60F591}">
      <dsp:nvSpPr>
        <dsp:cNvPr id="0" name=""/>
        <dsp:cNvSpPr/>
      </dsp:nvSpPr>
      <dsp:spPr>
        <a:xfrm>
          <a:off x="6739724" y="2111021"/>
          <a:ext cx="2040963" cy="75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b="1" kern="1200" dirty="0"/>
            <a:t>Supporting services </a:t>
          </a:r>
          <a:r>
            <a:rPr lang="en-GB" sz="1400" kern="1200" dirty="0"/>
            <a:t>– nutrient cycling, soil formation, and biodiversity</a:t>
          </a:r>
        </a:p>
        <a:p>
          <a:pPr marL="0" lvl="0" indent="0" algn="ctr" defTabSz="622300">
            <a:lnSpc>
              <a:spcPct val="90000"/>
            </a:lnSpc>
            <a:spcBef>
              <a:spcPct val="0"/>
            </a:spcBef>
            <a:spcAft>
              <a:spcPct val="35000"/>
            </a:spcAft>
            <a:buNone/>
          </a:pPr>
          <a:endParaRPr lang="en-GB" sz="1100" kern="1200" dirty="0"/>
        </a:p>
      </dsp:txBody>
      <dsp:txXfrm>
        <a:off x="6739724" y="2111021"/>
        <a:ext cx="2040963" cy="75719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A9CD1130-BA88-4FBF-9D9D-A0A6A67FD3D0}" type="datetimeFigureOut">
              <a:rPr lang="en-GB" smtClean="0"/>
              <a:t>28/03/2018</a:t>
            </a:fld>
            <a:endParaRPr lang="en-GB"/>
          </a:p>
        </p:txBody>
      </p:sp>
      <p:sp>
        <p:nvSpPr>
          <p:cNvPr id="4" name="Footer Placeholder 3"/>
          <p:cNvSpPr>
            <a:spLocks noGrp="1"/>
          </p:cNvSpPr>
          <p:nvPr>
            <p:ph type="ftr" sz="quarter" idx="2"/>
          </p:nvPr>
        </p:nvSpPr>
        <p:spPr>
          <a:xfrm>
            <a:off x="0" y="9371285"/>
            <a:ext cx="2918830"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4FA3C519-5931-445C-A75E-B17159E75CC3}" type="slidenum">
              <a:rPr lang="en-GB" smtClean="0"/>
              <a:t>‹#›</a:t>
            </a:fld>
            <a:endParaRPr lang="en-GB"/>
          </a:p>
        </p:txBody>
      </p:sp>
    </p:spTree>
    <p:extLst>
      <p:ext uri="{BB962C8B-B14F-4D97-AF65-F5344CB8AC3E}">
        <p14:creationId xmlns:p14="http://schemas.microsoft.com/office/powerpoint/2010/main" val="81703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15374" y="0"/>
            <a:ext cx="2918830" cy="493316"/>
          </a:xfrm>
          <a:prstGeom prst="rect">
            <a:avLst/>
          </a:prstGeom>
        </p:spPr>
        <p:txBody>
          <a:bodyPr vert="horz" lIns="91440" tIns="45720" rIns="91440" bIns="45720" rtlCol="0"/>
          <a:lstStyle>
            <a:lvl1pPr algn="r">
              <a:defRPr sz="1200">
                <a:latin typeface="Arial" panose="020B0604020202020204" pitchFamily="34" charset="0"/>
              </a:defRPr>
            </a:lvl1pPr>
          </a:lstStyle>
          <a:p>
            <a:fld id="{FE9CEB45-0962-4FE3-BF2A-53CDF9A60254}" type="datetimeFigureOut">
              <a:rPr lang="en-US" smtClean="0"/>
              <a:pPr/>
              <a:t>3/28/2018</a:t>
            </a:fld>
            <a:endParaRPr lang="en-US" dirty="0"/>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5"/>
            <a:ext cx="2918830" cy="493316"/>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1440" tIns="45720" rIns="91440" bIns="45720" rtlCol="0" anchor="b"/>
          <a:lstStyle>
            <a:lvl1pPr algn="r">
              <a:defRPr sz="1200">
                <a:latin typeface="Arial" panose="020B0604020202020204" pitchFamily="34" charset="0"/>
              </a:defRPr>
            </a:lvl1pPr>
          </a:lstStyle>
          <a:p>
            <a:fld id="{560B52A1-CCB2-4AAD-86EF-43FEE5A3BB26}" type="slidenum">
              <a:rPr lang="en-US" smtClean="0"/>
              <a:pPr/>
              <a:t>‹#›</a:t>
            </a:fld>
            <a:endParaRPr lang="en-US" dirty="0"/>
          </a:p>
        </p:txBody>
      </p:sp>
    </p:spTree>
    <p:extLst>
      <p:ext uri="{BB962C8B-B14F-4D97-AF65-F5344CB8AC3E}">
        <p14:creationId xmlns:p14="http://schemas.microsoft.com/office/powerpoint/2010/main" val="345034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we talk about natural capital, we mean the elements of nature that directly or indirectly produce value to people, including ecosystems, species, freshwater, land, minerals, the air and oceans, as well as natural processes and functions. Natural capital is a broad term that includes many different components of the living and non-living natural environment, as well as the processes and functions that link these components and sustain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we talk about natural capital, we also talk in terms of assets. Any capital asset has the capacity to produce various goods and services. Natural capital is simply those assets provided by nature with the capacity to generate goods and services. In fact, natural capital can be regarded as the source of all other types of capital: whether manufactured, financial, human or social. Natural capital comprises individual assets, such as ecological communities, species, soils, land, freshwaters, minerals, sub-soil resources, oceans, the atmosphere, and the natural processes that underpin their functioning. Often the pathways linking these assets to goods and services that benefit humans is complex.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benefits provided by natural capital include clean air, food, water, energy, shelter, medicine, and the raw materials we use in the creation of products. It also provides less obvious benefits such as flood </a:t>
            </a:r>
            <a:r>
              <a:rPr lang="en-US" sz="1200" dirty="0" err="1"/>
              <a:t>defence</a:t>
            </a:r>
            <a:r>
              <a:rPr lang="en-US" sz="1200" dirty="0"/>
              <a:t>, climate regulation, pollination and recreation.</a:t>
            </a:r>
            <a:endParaRPr lang="en-GB" sz="1200" dirty="0"/>
          </a:p>
          <a:p>
            <a:endParaRPr lang="en-GB" dirty="0"/>
          </a:p>
          <a:p>
            <a:r>
              <a:rPr lang="en-GB" dirty="0"/>
              <a:t>Value</a:t>
            </a:r>
            <a:r>
              <a:rPr lang="en-GB" baseline="0" dirty="0"/>
              <a:t> lies at the heart of the natural capital concept. Accordingly, assessing the value of changes in natural capital and services it provides is fundamental to deciding how and where funds should be spent to restore, maintain and manage the natural environment.</a:t>
            </a:r>
          </a:p>
          <a:p>
            <a:endParaRPr lang="en-GB" baseline="0" dirty="0"/>
          </a:p>
          <a:p>
            <a:r>
              <a:rPr lang="en-GB" baseline="0" dirty="0"/>
              <a:t>There are many different interpretations of what valuation means and how to apply valuation evidence in practical decision making contexts.</a:t>
            </a:r>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4</a:t>
            </a:fld>
            <a:endParaRPr lang="en-US" dirty="0"/>
          </a:p>
        </p:txBody>
      </p:sp>
    </p:spTree>
    <p:extLst>
      <p:ext uri="{BB962C8B-B14F-4D97-AF65-F5344CB8AC3E}">
        <p14:creationId xmlns:p14="http://schemas.microsoft.com/office/powerpoint/2010/main" val="158568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Leverages existing approaches and does not prescribe the use of specific methodologies or valuation techniques above others as the use of the Protocol is dependent on the intended application and context.</a:t>
            </a:r>
          </a:p>
          <a:p>
            <a:endParaRPr lang="en-GB" dirty="0"/>
          </a:p>
          <a:p>
            <a:pPr marL="285750" indent="-285750">
              <a:lnSpc>
                <a:spcPct val="115000"/>
              </a:lnSpc>
              <a:buFont typeface="Arial" panose="020B0604020202020204" pitchFamily="34" charset="0"/>
              <a:buChar char="•"/>
            </a:pPr>
            <a:r>
              <a:rPr lang="en-GB"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To measure: </a:t>
            </a:r>
            <a:r>
              <a:rPr lang="en-GB" sz="1200" dirty="0">
                <a:solidFill>
                  <a:schemeClr val="accent1"/>
                </a:solidFill>
                <a:latin typeface="Verdana" panose="020B0604030504040204" pitchFamily="34" charset="0"/>
                <a:ea typeface="Verdana" panose="020B0604030504040204" pitchFamily="34" charset="0"/>
                <a:cs typeface="Verdana" panose="020B0604030504040204" pitchFamily="34" charset="0"/>
              </a:rPr>
              <a:t>determine the </a:t>
            </a:r>
            <a:r>
              <a:rPr lang="en-GB"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amounts, extent and condition </a:t>
            </a:r>
            <a:r>
              <a:rPr lang="en-GB" sz="1200" dirty="0">
                <a:solidFill>
                  <a:schemeClr val="accent1"/>
                </a:solidFill>
                <a:latin typeface="Verdana" panose="020B0604030504040204" pitchFamily="34" charset="0"/>
                <a:ea typeface="Verdana" panose="020B0604030504040204" pitchFamily="34" charset="0"/>
                <a:cs typeface="Verdana" panose="020B0604030504040204" pitchFamily="34" charset="0"/>
              </a:rPr>
              <a:t>of natural capital, in physical terms, e.g. m3, tons</a:t>
            </a:r>
          </a:p>
          <a:p>
            <a:pPr marL="285750" indent="-285750">
              <a:lnSpc>
                <a:spcPct val="115000"/>
              </a:lnSpc>
              <a:buFont typeface="Arial" panose="020B0604020202020204" pitchFamily="34" charset="0"/>
              <a:buChar char="•"/>
            </a:pPr>
            <a:r>
              <a:rPr lang="en-GB"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To v</a:t>
            </a:r>
            <a:r>
              <a:rPr lang="en-GB"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alue: </a:t>
            </a:r>
            <a:r>
              <a:rPr lang="en-GB" sz="1200" dirty="0">
                <a:solidFill>
                  <a:schemeClr val="accent1"/>
                </a:solidFill>
                <a:latin typeface="Verdana" panose="020B0604030504040204" pitchFamily="34" charset="0"/>
                <a:ea typeface="Verdana" panose="020B0604030504040204" pitchFamily="34" charset="0"/>
                <a:cs typeface="Verdana" panose="020B0604030504040204" pitchFamily="34" charset="0"/>
              </a:rPr>
              <a:t>estimate the </a:t>
            </a:r>
            <a:r>
              <a:rPr lang="en-GB"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relative importance, worth, or usefulness</a:t>
            </a:r>
            <a:r>
              <a:rPr lang="en-GB" sz="1200" dirty="0">
                <a:solidFill>
                  <a:schemeClr val="accent1"/>
                </a:solidFill>
                <a:latin typeface="Verdana" panose="020B0604030504040204" pitchFamily="34" charset="0"/>
                <a:ea typeface="Verdana" panose="020B0604030504040204" pitchFamily="34" charset="0"/>
                <a:cs typeface="Verdana" panose="020B0604030504040204" pitchFamily="34" charset="0"/>
              </a:rPr>
              <a:t> of natural capital to people / business, in a particular context. Can be </a:t>
            </a:r>
            <a:r>
              <a:rPr lang="en-GB"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qualitative, quantitative or monetary</a:t>
            </a:r>
            <a:endParaRPr lang="en-U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endParaRPr lang="en-GB" dirty="0"/>
          </a:p>
          <a:p>
            <a:pPr marL="285750" indent="-285750">
              <a:lnSpc>
                <a:spcPct val="115000"/>
              </a:lnSpc>
              <a:buFont typeface="Arial" panose="020B0604020202020204" pitchFamily="34" charset="0"/>
              <a:buChar char="•"/>
            </a:pPr>
            <a:r>
              <a:rPr lang="en-GB" sz="1200" b="1" dirty="0">
                <a:solidFill>
                  <a:schemeClr val="accent3"/>
                </a:solidFill>
                <a:latin typeface="Verdana" panose="020B0604030504040204" pitchFamily="34" charset="0"/>
                <a:ea typeface="Verdana" panose="020B0604030504040204" pitchFamily="34" charset="0"/>
                <a:cs typeface="Verdana" panose="020B0604030504040204" pitchFamily="34" charset="0"/>
              </a:rPr>
              <a:t>Impact: </a:t>
            </a:r>
            <a:r>
              <a:rPr lang="en-GB" sz="1200" dirty="0">
                <a:solidFill>
                  <a:schemeClr val="accent3"/>
                </a:solidFill>
                <a:latin typeface="Verdana" panose="020B0604030504040204" pitchFamily="34" charset="0"/>
                <a:ea typeface="Verdana" panose="020B0604030504040204" pitchFamily="34" charset="0"/>
                <a:cs typeface="Verdana" panose="020B0604030504040204" pitchFamily="34" charset="0"/>
              </a:rPr>
              <a:t>negative or positive effect of business activity on natural capital</a:t>
            </a:r>
          </a:p>
          <a:p>
            <a:pPr marL="285750" indent="-285750">
              <a:lnSpc>
                <a:spcPct val="115000"/>
              </a:lnSpc>
              <a:buFont typeface="Arial" panose="020B0604020202020204" pitchFamily="34" charset="0"/>
              <a:buChar char="•"/>
            </a:pPr>
            <a:r>
              <a:rPr lang="en-GB" sz="1200" b="1" dirty="0">
                <a:solidFill>
                  <a:schemeClr val="accent3"/>
                </a:solidFill>
                <a:effectLst/>
                <a:latin typeface="Verdana" panose="020B0604030504040204" pitchFamily="34" charset="0"/>
                <a:ea typeface="Verdana" panose="020B0604030504040204" pitchFamily="34" charset="0"/>
                <a:cs typeface="Verdana" panose="020B0604030504040204" pitchFamily="34" charset="0"/>
              </a:rPr>
              <a:t>Dependency</a:t>
            </a:r>
            <a:r>
              <a:rPr lang="en-GB" sz="1200" b="1"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en-GB" sz="1200" dirty="0">
                <a:solidFill>
                  <a:schemeClr val="accent3"/>
                </a:solidFill>
                <a:latin typeface="Verdana" panose="020B0604030504040204" pitchFamily="34" charset="0"/>
                <a:ea typeface="Verdana" panose="020B0604030504040204" pitchFamily="34" charset="0"/>
                <a:cs typeface="Verdana" panose="020B0604030504040204" pitchFamily="34" charset="0"/>
              </a:rPr>
              <a:t>A business reliance on or use of natural capital</a:t>
            </a:r>
            <a:endParaRPr lang="en-US" sz="1400" dirty="0">
              <a:solidFill>
                <a:schemeClr val="accent3"/>
              </a:solidFill>
              <a:effectLst/>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2AA08C5B-16BD-FD49-979D-AFF933060D8F}" type="slidenum">
              <a:rPr lang="en-US" smtClean="0"/>
              <a:t>8</a:t>
            </a:fld>
            <a:endParaRPr lang="en-US"/>
          </a:p>
        </p:txBody>
      </p:sp>
    </p:spTree>
    <p:extLst>
      <p:ext uri="{BB962C8B-B14F-4D97-AF65-F5344CB8AC3E}">
        <p14:creationId xmlns:p14="http://schemas.microsoft.com/office/powerpoint/2010/main" val="353557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we asked each of our businesses to think about some of the key issues they face in managing their land as a way of identifying the types of decisions that a natural capital assessment could inform, i.e. why do a natural capital assessment?</a:t>
            </a:r>
          </a:p>
          <a:p>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16</a:t>
            </a:fld>
            <a:endParaRPr lang="en-US" dirty="0"/>
          </a:p>
        </p:txBody>
      </p:sp>
    </p:spTree>
    <p:extLst>
      <p:ext uri="{BB962C8B-B14F-4D97-AF65-F5344CB8AC3E}">
        <p14:creationId xmlns:p14="http://schemas.microsoft.com/office/powerpoint/2010/main" val="96121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many of the benefits of investments aimed at enhancing natural capital may only be </a:t>
            </a:r>
            <a:r>
              <a:rPr lang="en-US" dirty="0" err="1"/>
              <a:t>realised</a:t>
            </a:r>
            <a:r>
              <a:rPr lang="en-US" dirty="0"/>
              <a:t> in the longer term (e.g. woodland planting) and so it may be more appropriate to take a longer-term view when conducting assessments intended to inform investment decisions.</a:t>
            </a:r>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18</a:t>
            </a:fld>
            <a:endParaRPr lang="en-US" dirty="0"/>
          </a:p>
        </p:txBody>
      </p:sp>
    </p:spTree>
    <p:extLst>
      <p:ext uri="{BB962C8B-B14F-4D97-AF65-F5344CB8AC3E}">
        <p14:creationId xmlns:p14="http://schemas.microsoft.com/office/powerpoint/2010/main" val="20795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natural capital asset register effectively</a:t>
            </a:r>
            <a:r>
              <a:rPr lang="en-GB" baseline="0" dirty="0"/>
              <a:t> establishes the baseline, i.e. what is our starting point against which we are going to measure change?</a:t>
            </a:r>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19</a:t>
            </a:fld>
            <a:endParaRPr lang="en-US" dirty="0"/>
          </a:p>
        </p:txBody>
      </p:sp>
    </p:spTree>
    <p:extLst>
      <p:ext uri="{BB962C8B-B14F-4D97-AF65-F5344CB8AC3E}">
        <p14:creationId xmlns:p14="http://schemas.microsoft.com/office/powerpoint/2010/main" val="136713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262626"/>
                </a:solidFill>
                <a:effectLst/>
                <a:latin typeface="Arial"/>
                <a:ea typeface="Calibri"/>
              </a:rPr>
              <a:t>An impact driver is not the same as an impact. An</a:t>
            </a:r>
            <a:r>
              <a:rPr lang="en-GB" sz="1200" b="1" dirty="0">
                <a:solidFill>
                  <a:srgbClr val="262626"/>
                </a:solidFill>
                <a:effectLst/>
                <a:latin typeface="Arial"/>
                <a:ea typeface="Calibri"/>
              </a:rPr>
              <a:t> impact driver </a:t>
            </a:r>
            <a:r>
              <a:rPr lang="en-GB" sz="1200" dirty="0">
                <a:solidFill>
                  <a:srgbClr val="262626"/>
                </a:solidFill>
                <a:effectLst/>
                <a:latin typeface="Arial"/>
                <a:ea typeface="Calibri"/>
              </a:rPr>
              <a:t>is a measurable quantity of a natural resource that is used as an input to production (e.g. m³ of water) or a measurable non-product output of business activity (e.g. kg of nitrous oxide emissions released into the atmosphere by an enterprise). An </a:t>
            </a:r>
            <a:r>
              <a:rPr lang="en-GB" sz="1200" b="1" dirty="0">
                <a:solidFill>
                  <a:srgbClr val="262626"/>
                </a:solidFill>
                <a:effectLst/>
                <a:latin typeface="Arial"/>
                <a:ea typeface="Calibri"/>
              </a:rPr>
              <a:t>impact</a:t>
            </a:r>
            <a:r>
              <a:rPr lang="en-GB" sz="1200" dirty="0">
                <a:solidFill>
                  <a:srgbClr val="262626"/>
                </a:solidFill>
                <a:effectLst/>
                <a:latin typeface="Arial"/>
                <a:ea typeface="Calibri"/>
              </a:rPr>
              <a:t>, on the other hand, is a change in the quantity or quality of natural capital that occurs as a consequence of an impact driver. A single impact driver may be associated with multiple impacts. </a:t>
            </a:r>
          </a:p>
          <a:p>
            <a:endParaRPr lang="en-GB" sz="1200" dirty="0">
              <a:solidFill>
                <a:srgbClr val="262626"/>
              </a:solidFill>
              <a:effectLst/>
              <a:latin typeface="Arial"/>
            </a:endParaRPr>
          </a:p>
          <a:p>
            <a:r>
              <a:rPr lang="en-US" dirty="0"/>
              <a:t>Diagrams can be used to illustrate impact drivers and dependencies as</a:t>
            </a:r>
            <a:r>
              <a:rPr lang="en-US" baseline="0" dirty="0"/>
              <a:t> shown in the figure on the right.</a:t>
            </a:r>
          </a:p>
          <a:p>
            <a:endParaRPr lang="en-US" baseline="0" dirty="0"/>
          </a:p>
          <a:p>
            <a:r>
              <a:rPr lang="en-US" dirty="0"/>
              <a:t>There is a variety of tools available  - and with which land managers may already be familiar - which may assist in the ‘Measure and Value’ stage, such as the Cool Farm Tool for carbon footprint, and LEAF Sustainable Farming Review, a self-assessment on-line management tool to help farmers farm more sustainably. </a:t>
            </a:r>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21</a:t>
            </a:fld>
            <a:endParaRPr lang="en-US" dirty="0"/>
          </a:p>
        </p:txBody>
      </p:sp>
    </p:spTree>
    <p:extLst>
      <p:ext uri="{BB962C8B-B14F-4D97-AF65-F5344CB8AC3E}">
        <p14:creationId xmlns:p14="http://schemas.microsoft.com/office/powerpoint/2010/main" val="550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5000"/>
              </a:lnSpc>
              <a:spcBef>
                <a:spcPts val="600"/>
              </a:spcBef>
              <a:spcAft>
                <a:spcPts val="600"/>
              </a:spcAft>
            </a:pPr>
            <a:r>
              <a:rPr lang="en-GB" sz="1200" dirty="0">
                <a:effectLst/>
                <a:latin typeface="Arial"/>
                <a:ea typeface="Calibri"/>
                <a:cs typeface="Arial"/>
              </a:rPr>
              <a:t>It can be difficult to measure the impact of a farm/estate on its natural capital assets and ecosystem services, and measurement will mainly be on a relative scale, i.e. positive or negative, high/medium/low, rather than through economic valuations. Sometimes the scoring is the result of counter-acting factors, e.g. a reduction in arable acreage reduces the amount of crop production, but cropland might become more productive as a result of improving the soil quality. Therefore, tables need to be supplemented by a ‘narrative’.</a:t>
            </a:r>
          </a:p>
          <a:p>
            <a:pPr marL="0" indent="0" algn="l">
              <a:lnSpc>
                <a:spcPct val="115000"/>
              </a:lnSpc>
              <a:spcBef>
                <a:spcPts val="600"/>
              </a:spcBef>
              <a:spcAft>
                <a:spcPts val="600"/>
              </a:spcAft>
            </a:pPr>
            <a:endParaRPr lang="en-GB" sz="1200" dirty="0">
              <a:effectLst/>
              <a:latin typeface="Arial"/>
              <a:ea typeface="Calibri"/>
              <a:cs typeface="Times New Roman"/>
            </a:endParaRPr>
          </a:p>
          <a:p>
            <a:pPr marL="0" indent="0" algn="l">
              <a:lnSpc>
                <a:spcPct val="115000"/>
              </a:lnSpc>
              <a:spcBef>
                <a:spcPts val="600"/>
              </a:spcBef>
              <a:spcAft>
                <a:spcPts val="600"/>
              </a:spcAft>
            </a:pPr>
            <a:r>
              <a:rPr lang="en-GB" sz="1200" dirty="0">
                <a:effectLst/>
                <a:latin typeface="Arial"/>
                <a:ea typeface="Calibri"/>
                <a:cs typeface="Arial"/>
              </a:rPr>
              <a:t>An evaluation of alternative options may include an economic valuation of environmental and societal costs under different scenarios. The three case studies produced as part of the trial show a range of valuation approaches. </a:t>
            </a:r>
          </a:p>
          <a:p>
            <a:pPr marL="0" indent="0" algn="l">
              <a:lnSpc>
                <a:spcPct val="115000"/>
              </a:lnSpc>
              <a:spcBef>
                <a:spcPts val="600"/>
              </a:spcBef>
              <a:spcAft>
                <a:spcPts val="600"/>
              </a:spcAft>
            </a:pPr>
            <a:endParaRPr lang="en-GB" sz="1200" dirty="0">
              <a:effectLst/>
              <a:latin typeface="Arial"/>
              <a:ea typeface="Calibri"/>
              <a:cs typeface="Times New Roman"/>
            </a:endParaRPr>
          </a:p>
          <a:p>
            <a:pPr marL="0" indent="0" algn="l">
              <a:lnSpc>
                <a:spcPct val="115000"/>
              </a:lnSpc>
              <a:spcBef>
                <a:spcPts val="600"/>
              </a:spcBef>
              <a:spcAft>
                <a:spcPts val="600"/>
              </a:spcAft>
            </a:pPr>
            <a:r>
              <a:rPr lang="en-GB" sz="1200" dirty="0">
                <a:effectLst/>
                <a:latin typeface="Arial"/>
                <a:ea typeface="Calibri"/>
                <a:cs typeface="Arial"/>
              </a:rPr>
              <a:t>If the scope of work includes an environmental footprint, then it would be relatively easy to quantify impact drivers such as water use, energy use and carbon, and value these impacts. </a:t>
            </a:r>
            <a:endParaRPr lang="en-GB" sz="1200" dirty="0">
              <a:effectLst/>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560B52A1-CCB2-4AAD-86EF-43FEE5A3BB26}" type="slidenum">
              <a:rPr lang="en-US" smtClean="0"/>
              <a:pPr/>
              <a:t>22</a:t>
            </a:fld>
            <a:endParaRPr lang="en-US" dirty="0"/>
          </a:p>
        </p:txBody>
      </p:sp>
    </p:spTree>
    <p:extLst>
      <p:ext uri="{BB962C8B-B14F-4D97-AF65-F5344CB8AC3E}">
        <p14:creationId xmlns:p14="http://schemas.microsoft.com/office/powerpoint/2010/main" val="3206165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Photo Title Slide: White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2"/>
            <a:ext cx="6078538" cy="1603375"/>
          </a:xfrm>
        </p:spPr>
        <p:txBody>
          <a:bodyPr/>
          <a:lstStyle>
            <a:lvl1pPr>
              <a:lnSpc>
                <a:spcPts val="4000"/>
              </a:lnSpc>
              <a:defRPr sz="3600" b="1">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1" hasCustomPrompt="1"/>
          </p:nvPr>
        </p:nvSpPr>
        <p:spPr>
          <a:xfrm>
            <a:off x="0" y="0"/>
            <a:ext cx="9144000" cy="6858000"/>
          </a:xfrm>
          <a:solidFill>
            <a:schemeClr val="accent6">
              <a:lumMod val="20000"/>
              <a:lumOff val="80000"/>
            </a:schemeClr>
          </a:solidFill>
        </p:spPr>
        <p:txBody>
          <a:bodyPr tIns="329184"/>
          <a:lstStyle>
            <a:lvl1pPr marL="457200" indent="0">
              <a:buNone/>
              <a:defRPr sz="1600" b="1">
                <a:solidFill>
                  <a:schemeClr val="accent4"/>
                </a:solidFill>
              </a:defRPr>
            </a:lvl1pPr>
          </a:lstStyle>
          <a:p>
            <a:r>
              <a:rPr lang="en-US" dirty="0"/>
              <a:t>Insert Picture</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
        <p:nvSpPr>
          <p:cNvPr id="14" name="Text Placeholder 13"/>
          <p:cNvSpPr>
            <a:spLocks noGrp="1"/>
          </p:cNvSpPr>
          <p:nvPr>
            <p:ph type="body" sz="quarter" idx="12" hasCustomPrompt="1"/>
          </p:nvPr>
        </p:nvSpPr>
        <p:spPr>
          <a:xfrm>
            <a:off x="6629401" y="0"/>
            <a:ext cx="2514600" cy="6858000"/>
          </a:xfr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buNone/>
              <a:defRPr sz="800" baseline="0"/>
            </a:lvl1pPr>
          </a:lstStyle>
          <a:p>
            <a:pPr lvl="0"/>
            <a:r>
              <a:rPr lang="en-US" dirty="0"/>
              <a:t>Do not type in this box. Placeholder for logo and graphics artwork. This type will not display in presentation mode. </a:t>
            </a:r>
          </a:p>
        </p:txBody>
      </p:sp>
    </p:spTree>
    <p:extLst>
      <p:ext uri="{BB962C8B-B14F-4D97-AF65-F5344CB8AC3E}">
        <p14:creationId xmlns:p14="http://schemas.microsoft.com/office/powerpoint/2010/main" val="380796656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Title Slide">
    <p:bg>
      <p:bgPr>
        <a:solidFill>
          <a:srgbClr val="8B89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2"/>
            <a:ext cx="6078538" cy="1603375"/>
          </a:xfrm>
        </p:spPr>
        <p:txBody>
          <a:bodyPr/>
          <a:lstStyle>
            <a:lvl1pPr>
              <a:lnSpc>
                <a:spcPts val="4000"/>
              </a:lnSpc>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pic>
        <p:nvPicPr>
          <p:cNvPr id="5122" name="Picture 2" descr="\\psf\Dropbox\__FileExchange\__IMP__AJ-RD\_Ashleigh_file_exchange\S+G_AECOM_BrandTraining_2015\01_source_from_Dom\01_template_related\_artwork_exports\AECOM_OrangeTitle_Logo_300-04.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19414" y="6190489"/>
            <a:ext cx="1624587" cy="6675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88710" y="-20472"/>
            <a:ext cx="9369188" cy="3214048"/>
            <a:chOff x="-88710" y="-20472"/>
            <a:chExt cx="9369188" cy="3214048"/>
          </a:xfrm>
        </p:grpSpPr>
        <p:cxnSp>
          <p:nvCxnSpPr>
            <p:cNvPr id="5" name="Straight Connector 4"/>
            <p:cNvCxnSpPr/>
            <p:nvPr userDrawn="1"/>
          </p:nvCxnSpPr>
          <p:spPr>
            <a:xfrm flipH="1">
              <a:off x="-88710" y="-20472"/>
              <a:ext cx="4947313" cy="11464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17009" y="-6824"/>
              <a:ext cx="7963469" cy="257942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18662" y="-20472"/>
              <a:ext cx="3166281" cy="321404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rgbClr val="8B89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0"/>
            <a:ext cx="6078538" cy="2927350"/>
          </a:xfrm>
        </p:spPr>
        <p:txBody>
          <a:bodyPr/>
          <a:lstStyle>
            <a:lvl1pPr>
              <a:lnSpc>
                <a:spcPts val="4000"/>
              </a:lnSpc>
              <a:defRPr sz="3600" b="1">
                <a:solidFill>
                  <a:schemeClr val="bg1"/>
                </a:solidFill>
              </a:defRPr>
            </a:lvl1pPr>
          </a:lstStyle>
          <a:p>
            <a:r>
              <a:rPr lang="en-US" dirty="0"/>
              <a:t>Click to edit Master title style</a:t>
            </a:r>
          </a:p>
        </p:txBody>
      </p:sp>
      <p:grpSp>
        <p:nvGrpSpPr>
          <p:cNvPr id="12" name="Group 11"/>
          <p:cNvGrpSpPr/>
          <p:nvPr userDrawn="1"/>
        </p:nvGrpSpPr>
        <p:grpSpPr>
          <a:xfrm>
            <a:off x="3191436" y="-5976"/>
            <a:ext cx="6161741" cy="7010403"/>
            <a:chOff x="3191435" y="-5976"/>
            <a:chExt cx="6161741" cy="7010403"/>
          </a:xfrm>
        </p:grpSpPr>
        <p:cxnSp>
          <p:nvCxnSpPr>
            <p:cNvPr id="13" name="Straight Connector 12"/>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Y Take Away Slide">
    <p:spTree>
      <p:nvGrpSpPr>
        <p:cNvPr id="1" name=""/>
        <p:cNvGrpSpPr/>
        <p:nvPr/>
      </p:nvGrpSpPr>
      <p:grpSpPr>
        <a:xfrm>
          <a:off x="0" y="0"/>
          <a:ext cx="0" cy="0"/>
          <a:chOff x="0" y="0"/>
          <a:chExt cx="0" cy="0"/>
        </a:xfrm>
      </p:grpSpPr>
      <p:grpSp>
        <p:nvGrpSpPr>
          <p:cNvPr id="12" name="Group 11"/>
          <p:cNvGrpSpPr/>
          <p:nvPr userDrawn="1"/>
        </p:nvGrpSpPr>
        <p:grpSpPr>
          <a:xfrm>
            <a:off x="3191436" y="-5976"/>
            <a:ext cx="6161741" cy="7010403"/>
            <a:chOff x="3191435" y="-5976"/>
            <a:chExt cx="6161741" cy="7010403"/>
          </a:xfrm>
        </p:grpSpPr>
        <p:cxnSp>
          <p:nvCxnSpPr>
            <p:cNvPr id="13" name="Straight Connector 12"/>
            <p:cNvCxnSpPr/>
            <p:nvPr userDrawn="1"/>
          </p:nvCxnSpPr>
          <p:spPr>
            <a:xfrm>
              <a:off x="3191435" y="-5976"/>
              <a:ext cx="6161741" cy="1075765"/>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18824" y="-5976"/>
              <a:ext cx="1308847" cy="5755341"/>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5809129" y="274918"/>
              <a:ext cx="3334871" cy="6627906"/>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197600" y="3381192"/>
              <a:ext cx="2952376" cy="3623235"/>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285129" y="5677647"/>
              <a:ext cx="5068047" cy="1186329"/>
            </a:xfrm>
            <a:prstGeom prst="line">
              <a:avLst/>
            </a:prstGeom>
            <a:ln w="12700">
              <a:solidFill>
                <a:srgbClr val="8B898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ctrTitle"/>
          </p:nvPr>
        </p:nvSpPr>
        <p:spPr>
          <a:xfrm>
            <a:off x="457201" y="728331"/>
            <a:ext cx="6078538" cy="3977117"/>
          </a:xfrm>
        </p:spPr>
        <p:txBody>
          <a:bodyPr/>
          <a:lstStyle>
            <a:lvl1pPr>
              <a:lnSpc>
                <a:spcPct val="80000"/>
              </a:lnSpc>
              <a:defRPr sz="5400" b="1">
                <a:solidFill>
                  <a:srgbClr val="8B8987"/>
                </a:solidFill>
              </a:defRPr>
            </a:lvl1pPr>
          </a:lstStyle>
          <a:p>
            <a:r>
              <a:rPr lang="en-US" dirty="0"/>
              <a:t>Click to edit Master title style</a:t>
            </a:r>
          </a:p>
        </p:txBody>
      </p:sp>
      <p:sp>
        <p:nvSpPr>
          <p:cNvPr id="10" name="Text Placeholder 14"/>
          <p:cNvSpPr>
            <a:spLocks noGrp="1"/>
          </p:cNvSpPr>
          <p:nvPr>
            <p:ph type="body" sz="quarter" idx="10"/>
          </p:nvPr>
        </p:nvSpPr>
        <p:spPr>
          <a:xfrm>
            <a:off x="457201" y="136479"/>
            <a:ext cx="3932238" cy="443196"/>
          </a:xfrm>
        </p:spPr>
        <p:txBody>
          <a:bodyPr anchor="b"/>
          <a:lstStyle>
            <a:lvl1pPr marL="0" indent="0">
              <a:spcBef>
                <a:spcPts val="0"/>
              </a:spcBef>
              <a:buNone/>
              <a:defRPr sz="1600">
                <a:solidFill>
                  <a:srgbClr val="8B8987"/>
                </a:solidFill>
              </a:defRPr>
            </a:lvl1pPr>
          </a:lstStyle>
          <a:p>
            <a:pPr lvl="0"/>
            <a:r>
              <a:rPr lang="en-US" dirty="0"/>
              <a:t>Click to edit Master text styles</a:t>
            </a:r>
          </a:p>
        </p:txBody>
      </p:sp>
    </p:spTree>
    <p:extLst>
      <p:ext uri="{BB962C8B-B14F-4D97-AF65-F5344CB8AC3E}">
        <p14:creationId xmlns:p14="http://schemas.microsoft.com/office/powerpoint/2010/main" val="161927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Y End Slide">
    <p:bg>
      <p:bgPr>
        <a:solidFill>
          <a:srgbClr val="8B8987"/>
        </a:solidFill>
        <a:effectLst/>
      </p:bgPr>
    </p:bg>
    <p:spTree>
      <p:nvGrpSpPr>
        <p:cNvPr id="1" name=""/>
        <p:cNvGrpSpPr/>
        <p:nvPr/>
      </p:nvGrpSpPr>
      <p:grpSpPr>
        <a:xfrm>
          <a:off x="0" y="0"/>
          <a:ext cx="0" cy="0"/>
          <a:chOff x="0" y="0"/>
          <a:chExt cx="0" cy="0"/>
        </a:xfrm>
      </p:grpSpPr>
      <p:pic>
        <p:nvPicPr>
          <p:cNvPr id="7170" name="Picture 2" descr="\\psf\Dropbox\__FileExchange\__IMP__AJ-RD\_Ashleigh_file_exchange\S+G_AECOM_BrandTraining_2015\01_source_from_Dom\01_template_related\_artwork_exports\AECOM_GrayEnd_300-15.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1" y="1874522"/>
            <a:ext cx="6078538" cy="1603375"/>
          </a:xfrm>
        </p:spPr>
        <p:txBody>
          <a:bodyPr/>
          <a:lstStyle>
            <a:lvl1pPr>
              <a:lnSpc>
                <a:spcPts val="4000"/>
              </a:lnSpc>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Tree>
    <p:extLst>
      <p:ext uri="{BB962C8B-B14F-4D97-AF65-F5344CB8AC3E}">
        <p14:creationId xmlns:p14="http://schemas.microsoft.com/office/powerpoint/2010/main" val="7524610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GRAY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GRAY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89955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AY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March 28, 2018</a:t>
            </a:fld>
            <a:endParaRPr lang="en-US" dirty="0"/>
          </a:p>
        </p:txBody>
      </p:sp>
      <p:sp>
        <p:nvSpPr>
          <p:cNvPr id="5" name="Footer Placeholder 4"/>
          <p:cNvSpPr>
            <a:spLocks noGrp="1"/>
          </p:cNvSpPr>
          <p:nvPr>
            <p:ph type="ftr" sz="quarter" idx="11"/>
          </p:nvPr>
        </p:nvSpPr>
        <p:spPr>
          <a:xfrm>
            <a:off x="457200" y="6430964"/>
            <a:ext cx="1792288" cy="155575"/>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GRAY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a:xfrm>
            <a:off x="457200" y="6430964"/>
            <a:ext cx="1792288" cy="155575"/>
          </a:xfrm>
          <a:prstGeom prst="rect">
            <a:avLst/>
          </a:prstGeom>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GRAY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417195"/>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4" y="1415367"/>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4"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AY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ght Photo Title Slide: Black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2"/>
            <a:ext cx="6078538" cy="1603375"/>
          </a:xfrm>
        </p:spPr>
        <p:txBody>
          <a:bodyPr/>
          <a:lstStyle>
            <a:lvl1pPr>
              <a:lnSpc>
                <a:spcPts val="4000"/>
              </a:lnSpc>
              <a:defRPr sz="3600" b="1">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1" hasCustomPrompt="1"/>
          </p:nvPr>
        </p:nvSpPr>
        <p:spPr>
          <a:xfrm>
            <a:off x="0" y="0"/>
            <a:ext cx="9144000" cy="6858000"/>
          </a:xfrm>
          <a:solidFill>
            <a:schemeClr val="accent6">
              <a:lumMod val="20000"/>
              <a:lumOff val="80000"/>
            </a:schemeClr>
          </a:solidFill>
        </p:spPr>
        <p:txBody>
          <a:bodyPr tIns="329184"/>
          <a:lstStyle>
            <a:lvl1pPr marL="457200" indent="0">
              <a:buNone/>
              <a:defRPr sz="1600" b="1">
                <a:solidFill>
                  <a:schemeClr val="accent4"/>
                </a:solidFill>
              </a:defRPr>
            </a:lvl1pPr>
          </a:lstStyle>
          <a:p>
            <a:r>
              <a:rPr lang="en-US" dirty="0"/>
              <a:t>Insert Picture</a:t>
            </a:r>
          </a:p>
        </p:txBody>
      </p:sp>
      <p:sp>
        <p:nvSpPr>
          <p:cNvPr id="14" name="Text Placeholder 13"/>
          <p:cNvSpPr>
            <a:spLocks noGrp="1"/>
          </p:cNvSpPr>
          <p:nvPr>
            <p:ph type="body" sz="quarter" idx="12" hasCustomPrompt="1"/>
          </p:nvPr>
        </p:nvSpPr>
        <p:spPr>
          <a:xfrm>
            <a:off x="7315200" y="0"/>
            <a:ext cx="1828800" cy="6858000"/>
          </a:xfr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buNone/>
              <a:defRPr sz="800" baseline="0"/>
            </a:lvl1pPr>
          </a:lstStyle>
          <a:p>
            <a:pPr lvl="0"/>
            <a:r>
              <a:rPr lang="en-US" dirty="0"/>
              <a:t>Do not type in this box. Placeholder for logo and graphics artwork. This type will not display in presentation mode. </a:t>
            </a:r>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tx1"/>
                </a:solidFill>
              </a:defRPr>
            </a:lvl1pPr>
          </a:lstStyle>
          <a:p>
            <a:pPr lvl="0"/>
            <a:r>
              <a:rPr lang="en-US" dirty="0"/>
              <a:t>Month Day, Year</a:t>
            </a:r>
          </a:p>
        </p:txBody>
      </p:sp>
    </p:spTree>
    <p:extLst>
      <p:ext uri="{BB962C8B-B14F-4D97-AF65-F5344CB8AC3E}">
        <p14:creationId xmlns:p14="http://schemas.microsoft.com/office/powerpoint/2010/main" val="317169116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Y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9670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2"/>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2"/>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a:xfrm>
            <a:off x="457200" y="6430964"/>
            <a:ext cx="1792288" cy="155575"/>
          </a:xfrm>
          <a:prstGeom prst="rect">
            <a:avLst/>
          </a:prstGeom>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1" y="3770725"/>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5"/>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1"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171415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GRAY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a:xfrm>
            <a:off x="457200" y="6430964"/>
            <a:ext cx="1792288" cy="155575"/>
          </a:xfrm>
          <a:prstGeom prst="rect">
            <a:avLst/>
          </a:prstGeom>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GRAY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rgbClr val="8B8987"/>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a:xfrm>
            <a:off x="457200" y="6430964"/>
            <a:ext cx="1792288" cy="155575"/>
          </a:xfrm>
          <a:prstGeom prst="rect">
            <a:avLst/>
          </a:prstGeom>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67937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U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4522"/>
            <a:ext cx="6078537"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hasCustomPrompt="1"/>
          </p:nvPr>
        </p:nvSpPr>
        <p:spPr>
          <a:xfrm>
            <a:off x="457200" y="6375083"/>
            <a:ext cx="2166938" cy="182880"/>
          </a:xfrm>
          <a:prstGeom prst="rect">
            <a:avLst/>
          </a:prstGeo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pic>
        <p:nvPicPr>
          <p:cNvPr id="1026" name="Picture 2" descr="\\psf\Dropbox\__FileExchange\__IMP__AJ-RD\_Ashleigh_file_exchange\S+G_AECOM_BrandTraining_2015\01_source_from_Dom\01_template_related\_artwork_exports\AECOM_BlueTitle_Lockup_300-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422777" y="6032500"/>
            <a:ext cx="1721224" cy="825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5062729" y="-11292"/>
            <a:ext cx="4224707" cy="6973880"/>
            <a:chOff x="5062728" y="-11292"/>
            <a:chExt cx="4224707" cy="6973880"/>
          </a:xfrm>
        </p:grpSpPr>
        <p:cxnSp>
          <p:nvCxnSpPr>
            <p:cNvPr id="5" name="Straight Connector 4"/>
            <p:cNvCxnSpPr/>
            <p:nvPr userDrawn="1"/>
          </p:nvCxnSpPr>
          <p:spPr>
            <a:xfrm>
              <a:off x="6903290" y="0"/>
              <a:ext cx="2384145" cy="49246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62728" y="-11292"/>
              <a:ext cx="4134435" cy="1928813"/>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448614" y="0"/>
              <a:ext cx="2271058" cy="696258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 name="Picture 2" descr="N:\PED London\PEL Projects\Current Projects\60525472 WWF-UK Nat Cap Stress Test\01 Project management\CE Logo.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75310" y="5478439"/>
            <a:ext cx="1144363" cy="499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64506" y="4256315"/>
            <a:ext cx="765969"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46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728331"/>
            <a:ext cx="6078538" cy="3977117"/>
          </a:xfrm>
        </p:spPr>
        <p:txBody>
          <a:bodyPr/>
          <a:lstStyle>
            <a:lvl1pPr>
              <a:lnSpc>
                <a:spcPct val="80000"/>
              </a:lnSpc>
              <a:defRPr sz="5400" b="1">
                <a:solidFill>
                  <a:schemeClr val="accent1"/>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Text Placeholder 14"/>
          <p:cNvSpPr>
            <a:spLocks noGrp="1"/>
          </p:cNvSpPr>
          <p:nvPr>
            <p:ph type="body" sz="quarter" idx="10"/>
          </p:nvPr>
        </p:nvSpPr>
        <p:spPr>
          <a:xfrm>
            <a:off x="457201" y="136479"/>
            <a:ext cx="3932238" cy="443196"/>
          </a:xfrm>
        </p:spPr>
        <p:txBody>
          <a:bodyPr anchor="b"/>
          <a:lstStyle>
            <a:lvl1pPr marL="0" indent="0">
              <a:spcBef>
                <a:spcPts val="0"/>
              </a:spcBef>
              <a:buNone/>
              <a:defRPr sz="1600">
                <a:solidFill>
                  <a:schemeClr val="accent1"/>
                </a:solidFill>
              </a:defRPr>
            </a:lvl1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UE End Slide">
    <p:bg>
      <p:bgPr>
        <a:solidFill>
          <a:schemeClr val="accent1"/>
        </a:solidFill>
        <a:effectLst/>
      </p:bgPr>
    </p:bg>
    <p:spTree>
      <p:nvGrpSpPr>
        <p:cNvPr id="1" name=""/>
        <p:cNvGrpSpPr/>
        <p:nvPr/>
      </p:nvGrpSpPr>
      <p:grpSpPr>
        <a:xfrm>
          <a:off x="0" y="0"/>
          <a:ext cx="0" cy="0"/>
          <a:chOff x="0" y="0"/>
          <a:chExt cx="0" cy="0"/>
        </a:xfrm>
      </p:grpSpPr>
      <p:pic>
        <p:nvPicPr>
          <p:cNvPr id="3074" name="Picture 2" descr="\\psf\Dropbox\__FileExchange\__IMP__AJ-RD\_Ashleigh_file_exchange\S+G_AECOM_BrandTraining_2015\01_source_from_Dom\01_template_related\_artwork_exports\AECOM_BlueEnd_300-1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13376" y="0"/>
            <a:ext cx="42306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2"/>
            <a:ext cx="6078537"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hasCustomPrompt="1"/>
          </p:nvPr>
        </p:nvSpPr>
        <p:spPr>
          <a:xfrm>
            <a:off x="457200" y="6375083"/>
            <a:ext cx="2166938" cy="182880"/>
          </a:xfrm>
          <a:prstGeom prst="rect">
            <a:avLst/>
          </a:prstGeo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595254284"/>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1105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BLUE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059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8" name="Content Placeholder 7"/>
          <p:cNvSpPr>
            <a:spLocks noGrp="1"/>
          </p:cNvSpPr>
          <p:nvPr>
            <p:ph sz="quarter" idx="13"/>
          </p:nvPr>
        </p:nvSpPr>
        <p:spPr>
          <a:xfrm>
            <a:off x="457200" y="350492"/>
            <a:ext cx="8229600" cy="914400"/>
          </a:xfrm>
        </p:spPr>
        <p:txBody>
          <a:bodyPr/>
          <a:lstStyle>
            <a:lvl1pPr marL="0" indent="0">
              <a:lnSpc>
                <a:spcPct val="95000"/>
              </a:lnSpc>
              <a:buNone/>
              <a:defRPr sz="900" b="1"/>
            </a:lvl1pPr>
            <a:lvl2pPr marL="0" indent="0">
              <a:lnSpc>
                <a:spcPct val="95000"/>
              </a:lnSpc>
              <a:buNone/>
              <a:defRPr sz="900"/>
            </a:lvl2pPr>
          </a:lstStyle>
          <a:p>
            <a:pPr lvl="0"/>
            <a:r>
              <a:rPr lang="en-US"/>
              <a:t>Click to edit Master text styles</a:t>
            </a:r>
          </a:p>
          <a:p>
            <a:pPr lvl="1"/>
            <a:r>
              <a:rPr lang="en-US"/>
              <a:t>Second level</a:t>
            </a:r>
          </a:p>
        </p:txBody>
      </p:sp>
      <p:sp>
        <p:nvSpPr>
          <p:cNvPr id="10" name="Picture Placeholder 9"/>
          <p:cNvSpPr>
            <a:spLocks noGrp="1"/>
          </p:cNvSpPr>
          <p:nvPr>
            <p:ph type="pic" sz="quarter" idx="14" hasCustomPrompt="1"/>
          </p:nvPr>
        </p:nvSpPr>
        <p:spPr>
          <a:xfrm>
            <a:off x="0" y="1371600"/>
            <a:ext cx="9144000" cy="5486400"/>
          </a:xfrm>
          <a:solidFill>
            <a:schemeClr val="accent6">
              <a:lumMod val="20000"/>
              <a:lumOff val="80000"/>
            </a:schemeClr>
          </a:solidFill>
        </p:spPr>
        <p:txBody>
          <a:bodyPr tIns="393192"/>
          <a:lstStyle>
            <a:lvl1pPr marL="460375" indent="0">
              <a:buNone/>
              <a:defRPr sz="1400" b="1">
                <a:solidFill>
                  <a:schemeClr val="accent4"/>
                </a:solidFill>
              </a:defRPr>
            </a:lvl1pPr>
          </a:lstStyle>
          <a:p>
            <a:r>
              <a:rPr lang="en-US" dirty="0"/>
              <a:t>Insert Picture</a:t>
            </a:r>
          </a:p>
        </p:txBody>
      </p:sp>
    </p:spTree>
    <p:extLst>
      <p:ext uri="{BB962C8B-B14F-4D97-AF65-F5344CB8AC3E}">
        <p14:creationId xmlns:p14="http://schemas.microsoft.com/office/powerpoint/2010/main" val="2450999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BLUE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5671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BLUE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2114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BLUE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417195"/>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4" y="1415367"/>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4"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99343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UE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2539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UE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8470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UE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2"/>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2"/>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1" y="3770725"/>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5"/>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1"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277858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78258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BLUE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2_WORLD_MAP_COMPL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descr="WorldMap_Comple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4"/>
            <a:ext cx="8700118" cy="4301045"/>
          </a:xfrm>
          <a:prstGeom prst="rect">
            <a:avLst/>
          </a:prstGeom>
        </p:spPr>
      </p:pic>
    </p:spTree>
    <p:extLst>
      <p:ext uri="{BB962C8B-B14F-4D97-AF65-F5344CB8AC3E}">
        <p14:creationId xmlns:p14="http://schemas.microsoft.com/office/powerpoint/2010/main" val="3928059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2_WORLD_MAP_AUS+N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220879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Case Study">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20"/>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65539" y="1371600"/>
            <a:ext cx="5021262" cy="4637088"/>
          </a:xfrm>
        </p:spPr>
        <p:txBody>
          <a:bodyPr/>
          <a:lstStyle>
            <a:lvl1pPr marL="0" indent="0">
              <a:lnSpc>
                <a:spcPct val="95000"/>
              </a:lnSpc>
              <a:spcAft>
                <a:spcPts val="3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2" name="Picture Placeholder 11"/>
          <p:cNvSpPr>
            <a:spLocks noGrp="1"/>
          </p:cNvSpPr>
          <p:nvPr>
            <p:ph type="pic" sz="quarter" idx="13" hasCustomPrompt="1"/>
          </p:nvPr>
        </p:nvSpPr>
        <p:spPr>
          <a:xfrm>
            <a:off x="457200" y="1371600"/>
            <a:ext cx="2870200" cy="4660900"/>
          </a:xfrm>
          <a:solidFill>
            <a:schemeClr val="accent6">
              <a:lumMod val="20000"/>
              <a:lumOff val="80000"/>
            </a:schemeClr>
          </a:solidFill>
        </p:spPr>
        <p:txBody>
          <a:bodyPr tIns="393192"/>
          <a:lstStyle>
            <a:lvl1pPr marL="0" indent="0">
              <a:buNone/>
              <a:defRPr sz="1400" b="1">
                <a:solidFill>
                  <a:schemeClr val="accent4"/>
                </a:solidFill>
              </a:defRPr>
            </a:lvl1pPr>
          </a:lstStyle>
          <a:p>
            <a:r>
              <a:rPr lang="en-US" dirty="0"/>
              <a:t>Insert Picture</a:t>
            </a:r>
          </a:p>
        </p:txBody>
      </p:sp>
    </p:spTree>
    <p:extLst>
      <p:ext uri="{BB962C8B-B14F-4D97-AF65-F5344CB8AC3E}">
        <p14:creationId xmlns:p14="http://schemas.microsoft.com/office/powerpoint/2010/main" val="2549086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WORLD_MAP_AFRI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37063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2_WORLD_MAP­_AS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2464638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_WORLD_MAP­_EURO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1319673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2_WORLD_MAP­_MIDDLE_EA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3856877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WORLD_MAP­_NORTH_AMERI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3137117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2_WORLD_MAP­_SOUTH_AMERI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cs typeface="AECOM Sans" panose="020B0504020202020204" pitchFamily="34" charset="0"/>
              </a:rPr>
              <a:t>Page </a:t>
            </a:r>
            <a:fld id="{292FEF09-04D1-447B-9F98-7000E0D5D333}" type="slidenum">
              <a:rPr lang="en-US" smtClean="0">
                <a:cs typeface="AECOM Sans" panose="020B0504020202020204" pitchFamily="34" charset="0"/>
              </a:rPr>
              <a:pPr/>
              <a:t>‹#›</a:t>
            </a:fld>
            <a:endParaRPr lang="en-US" dirty="0">
              <a:cs typeface="AECOM Sans" panose="020B05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941" y="1438482"/>
            <a:ext cx="8700118" cy="4301044"/>
          </a:xfrm>
          <a:prstGeom prst="rect">
            <a:avLst/>
          </a:prstGeom>
        </p:spPr>
      </p:pic>
    </p:spTree>
    <p:extLst>
      <p:ext uri="{BB962C8B-B14F-4D97-AF65-F5344CB8AC3E}">
        <p14:creationId xmlns:p14="http://schemas.microsoft.com/office/powerpoint/2010/main" val="4011849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Bullet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755468B-C2BA-8B42-ABD6-597061763577}"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6" name="Content Placeholder 5"/>
          <p:cNvSpPr>
            <a:spLocks noGrp="1"/>
          </p:cNvSpPr>
          <p:nvPr>
            <p:ph sz="quarter" idx="12"/>
          </p:nvPr>
        </p:nvSpPr>
        <p:spPr>
          <a:xfrm>
            <a:off x="342900" y="1142999"/>
            <a:ext cx="8458200" cy="5045075"/>
          </a:xfrm>
        </p:spPr>
        <p:txBody>
          <a:bodyPr/>
          <a:lstStyle>
            <a:lvl1pPr>
              <a:defRPr/>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950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Title Slide">
    <p:bg>
      <p:bgPr>
        <a:solidFill>
          <a:schemeClr val="accent2"/>
        </a:solidFill>
        <a:effectLst/>
      </p:bgPr>
    </p:bg>
    <p:spTree>
      <p:nvGrpSpPr>
        <p:cNvPr id="1" name=""/>
        <p:cNvGrpSpPr/>
        <p:nvPr/>
      </p:nvGrpSpPr>
      <p:grpSpPr>
        <a:xfrm>
          <a:off x="0" y="0"/>
          <a:ext cx="0" cy="0"/>
          <a:chOff x="0" y="0"/>
          <a:chExt cx="0" cy="0"/>
        </a:xfrm>
      </p:grpSpPr>
      <p:pic>
        <p:nvPicPr>
          <p:cNvPr id="8194" name="Picture 2" descr="\\psf\Dropbox\__FileExchange\__IMP__AJ-RD\_Ashleigh_file_exchange\S+G_AECOM_BrandTraining_2015\01_source_from_Dom\01_template_related\_artwork_exports\AECOM_GreenTitle_Lockup_300-02.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891338" y="6032500"/>
            <a:ext cx="2000178" cy="82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2"/>
            <a:ext cx="605948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grpSp>
        <p:nvGrpSpPr>
          <p:cNvPr id="11" name="Group 10"/>
          <p:cNvGrpSpPr/>
          <p:nvPr userDrawn="1"/>
        </p:nvGrpSpPr>
        <p:grpSpPr>
          <a:xfrm>
            <a:off x="5404513" y="-40944"/>
            <a:ext cx="3875964" cy="6755642"/>
            <a:chOff x="5404513" y="-40944"/>
            <a:chExt cx="3875964" cy="6755642"/>
          </a:xfrm>
        </p:grpSpPr>
        <p:cxnSp>
          <p:nvCxnSpPr>
            <p:cNvPr id="5" name="Straight Connector 4"/>
            <p:cNvCxnSpPr/>
            <p:nvPr userDrawn="1"/>
          </p:nvCxnSpPr>
          <p:spPr>
            <a:xfrm>
              <a:off x="7642746" y="-20472"/>
              <a:ext cx="1549021" cy="673517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98442" y="-27296"/>
              <a:ext cx="2982035" cy="139207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404513" y="-40944"/>
              <a:ext cx="3828196" cy="316628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2750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N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728331"/>
            <a:ext cx="6078538" cy="3977117"/>
          </a:xfrm>
        </p:spPr>
        <p:txBody>
          <a:bodyPr/>
          <a:lstStyle>
            <a:lvl1pPr>
              <a:lnSpc>
                <a:spcPct val="80000"/>
              </a:lnSpc>
              <a:defRPr sz="5400" b="1">
                <a:solidFill>
                  <a:schemeClr val="accent2"/>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1" y="136479"/>
            <a:ext cx="3932238" cy="443196"/>
          </a:xfrm>
        </p:spPr>
        <p:txBody>
          <a:bodyPr anchor="b"/>
          <a:lstStyle>
            <a:lvl1pPr marL="0" indent="0">
              <a:spcBef>
                <a:spcPts val="0"/>
              </a:spcBef>
              <a:buNone/>
              <a:defRPr sz="16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22949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Project Team">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20"/>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5" name="Content Placeholder 4"/>
          <p:cNvSpPr>
            <a:spLocks noGrp="1"/>
          </p:cNvSpPr>
          <p:nvPr>
            <p:ph sz="quarter" idx="13"/>
          </p:nvPr>
        </p:nvSpPr>
        <p:spPr>
          <a:xfrm>
            <a:off x="457200" y="1371600"/>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11" name="Picture Placeholder 10"/>
          <p:cNvSpPr>
            <a:spLocks noGrp="1"/>
          </p:cNvSpPr>
          <p:nvPr>
            <p:ph type="pic" sz="quarter" idx="14"/>
          </p:nvPr>
        </p:nvSpPr>
        <p:spPr>
          <a:xfrm>
            <a:off x="2606676"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endParaRPr lang="en-US" dirty="0"/>
          </a:p>
        </p:txBody>
      </p:sp>
      <p:sp>
        <p:nvSpPr>
          <p:cNvPr id="13" name="Picture Placeholder 10"/>
          <p:cNvSpPr>
            <a:spLocks noGrp="1"/>
          </p:cNvSpPr>
          <p:nvPr>
            <p:ph type="pic" sz="quarter" idx="15"/>
          </p:nvPr>
        </p:nvSpPr>
        <p:spPr>
          <a:xfrm>
            <a:off x="3676134"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4" name="Picture Placeholder 10"/>
          <p:cNvSpPr>
            <a:spLocks noGrp="1"/>
          </p:cNvSpPr>
          <p:nvPr>
            <p:ph type="pic" sz="quarter" idx="16"/>
          </p:nvPr>
        </p:nvSpPr>
        <p:spPr>
          <a:xfrm>
            <a:off x="4745592"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5" name="Picture Placeholder 10"/>
          <p:cNvSpPr>
            <a:spLocks noGrp="1"/>
          </p:cNvSpPr>
          <p:nvPr>
            <p:ph type="pic" sz="quarter" idx="17"/>
          </p:nvPr>
        </p:nvSpPr>
        <p:spPr>
          <a:xfrm>
            <a:off x="5815050"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6" name="Picture Placeholder 10"/>
          <p:cNvSpPr>
            <a:spLocks noGrp="1"/>
          </p:cNvSpPr>
          <p:nvPr>
            <p:ph type="pic" sz="quarter" idx="18"/>
          </p:nvPr>
        </p:nvSpPr>
        <p:spPr>
          <a:xfrm>
            <a:off x="6884508"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7" name="Picture Placeholder 10"/>
          <p:cNvSpPr>
            <a:spLocks noGrp="1"/>
          </p:cNvSpPr>
          <p:nvPr>
            <p:ph type="pic" sz="quarter" idx="19"/>
          </p:nvPr>
        </p:nvSpPr>
        <p:spPr>
          <a:xfrm>
            <a:off x="7953964"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8" name="Picture Placeholder 10"/>
          <p:cNvSpPr>
            <a:spLocks noGrp="1"/>
          </p:cNvSpPr>
          <p:nvPr>
            <p:ph type="pic" sz="quarter" idx="20"/>
          </p:nvPr>
        </p:nvSpPr>
        <p:spPr>
          <a:xfrm>
            <a:off x="2606676"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9" name="Picture Placeholder 10"/>
          <p:cNvSpPr>
            <a:spLocks noGrp="1"/>
          </p:cNvSpPr>
          <p:nvPr>
            <p:ph type="pic" sz="quarter" idx="21"/>
          </p:nvPr>
        </p:nvSpPr>
        <p:spPr>
          <a:xfrm>
            <a:off x="3676134"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0" name="Picture Placeholder 10"/>
          <p:cNvSpPr>
            <a:spLocks noGrp="1"/>
          </p:cNvSpPr>
          <p:nvPr>
            <p:ph type="pic" sz="quarter" idx="22"/>
          </p:nvPr>
        </p:nvSpPr>
        <p:spPr>
          <a:xfrm>
            <a:off x="4745592"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1" name="Picture Placeholder 10"/>
          <p:cNvSpPr>
            <a:spLocks noGrp="1"/>
          </p:cNvSpPr>
          <p:nvPr>
            <p:ph type="pic" sz="quarter" idx="23"/>
          </p:nvPr>
        </p:nvSpPr>
        <p:spPr>
          <a:xfrm>
            <a:off x="5815050"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2" name="Picture Placeholder 10"/>
          <p:cNvSpPr>
            <a:spLocks noGrp="1"/>
          </p:cNvSpPr>
          <p:nvPr>
            <p:ph type="pic" sz="quarter" idx="24"/>
          </p:nvPr>
        </p:nvSpPr>
        <p:spPr>
          <a:xfrm>
            <a:off x="6884508"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3" name="Picture Placeholder 10"/>
          <p:cNvSpPr>
            <a:spLocks noGrp="1"/>
          </p:cNvSpPr>
          <p:nvPr>
            <p:ph type="pic" sz="quarter" idx="25"/>
          </p:nvPr>
        </p:nvSpPr>
        <p:spPr>
          <a:xfrm>
            <a:off x="7953964" y="3012675"/>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4" name="Picture Placeholder 10"/>
          <p:cNvSpPr>
            <a:spLocks noGrp="1"/>
          </p:cNvSpPr>
          <p:nvPr>
            <p:ph type="pic" sz="quarter" idx="26"/>
          </p:nvPr>
        </p:nvSpPr>
        <p:spPr>
          <a:xfrm>
            <a:off x="2606676"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5" name="Picture Placeholder 10"/>
          <p:cNvSpPr>
            <a:spLocks noGrp="1"/>
          </p:cNvSpPr>
          <p:nvPr>
            <p:ph type="pic" sz="quarter" idx="27"/>
          </p:nvPr>
        </p:nvSpPr>
        <p:spPr>
          <a:xfrm>
            <a:off x="3676134"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6" name="Picture Placeholder 10"/>
          <p:cNvSpPr>
            <a:spLocks noGrp="1"/>
          </p:cNvSpPr>
          <p:nvPr>
            <p:ph type="pic" sz="quarter" idx="28"/>
          </p:nvPr>
        </p:nvSpPr>
        <p:spPr>
          <a:xfrm>
            <a:off x="4745592"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7" name="Picture Placeholder 10"/>
          <p:cNvSpPr>
            <a:spLocks noGrp="1"/>
          </p:cNvSpPr>
          <p:nvPr>
            <p:ph type="pic" sz="quarter" idx="29"/>
          </p:nvPr>
        </p:nvSpPr>
        <p:spPr>
          <a:xfrm>
            <a:off x="5815050"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8" name="Picture Placeholder 10"/>
          <p:cNvSpPr>
            <a:spLocks noGrp="1"/>
          </p:cNvSpPr>
          <p:nvPr>
            <p:ph type="pic" sz="quarter" idx="30"/>
          </p:nvPr>
        </p:nvSpPr>
        <p:spPr>
          <a:xfrm>
            <a:off x="6884508"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29" name="Picture Placeholder 10"/>
          <p:cNvSpPr>
            <a:spLocks noGrp="1"/>
          </p:cNvSpPr>
          <p:nvPr>
            <p:ph type="pic" sz="quarter" idx="31"/>
          </p:nvPr>
        </p:nvSpPr>
        <p:spPr>
          <a:xfrm>
            <a:off x="7953964" y="465375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30" name="Content Placeholder 4"/>
          <p:cNvSpPr>
            <a:spLocks noGrp="1"/>
          </p:cNvSpPr>
          <p:nvPr>
            <p:ph sz="quarter" idx="32"/>
          </p:nvPr>
        </p:nvSpPr>
        <p:spPr>
          <a:xfrm>
            <a:off x="457200" y="3012675"/>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31" name="Content Placeholder 4"/>
          <p:cNvSpPr>
            <a:spLocks noGrp="1"/>
          </p:cNvSpPr>
          <p:nvPr>
            <p:ph sz="quarter" idx="33"/>
          </p:nvPr>
        </p:nvSpPr>
        <p:spPr>
          <a:xfrm>
            <a:off x="457200" y="4653750"/>
            <a:ext cx="1792288" cy="960120"/>
          </a:xfrm>
        </p:spPr>
        <p:txBody>
          <a:bodyPr/>
          <a:lstStyle>
            <a:lvl1pPr marL="0" indent="0">
              <a:lnSpc>
                <a:spcPct val="95000"/>
              </a:lnSpc>
              <a:spcBef>
                <a:spcPts val="1100"/>
              </a:spcBef>
              <a:spcAft>
                <a:spcPts val="0"/>
              </a:spcAft>
              <a:buNone/>
              <a:defRPr sz="1400" b="1"/>
            </a:lvl1pPr>
            <a:lvl2pPr marL="0" indent="0">
              <a:buNone/>
              <a:defRPr sz="1400"/>
            </a:lvl2pPr>
            <a:lvl3pPr marL="173038" indent="-173038">
              <a:buFont typeface="Arial" panose="020B0604020202020204" pitchFamily="34" charset="0"/>
              <a:buChar char="–"/>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8294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End Slide">
    <p:bg>
      <p:bgPr>
        <a:solidFill>
          <a:schemeClr val="accent2"/>
        </a:solidFill>
        <a:effectLst/>
      </p:bgPr>
    </p:bg>
    <p:spTree>
      <p:nvGrpSpPr>
        <p:cNvPr id="1" name=""/>
        <p:cNvGrpSpPr/>
        <p:nvPr/>
      </p:nvGrpSpPr>
      <p:grpSpPr>
        <a:xfrm>
          <a:off x="0" y="0"/>
          <a:ext cx="0" cy="0"/>
          <a:chOff x="0" y="0"/>
          <a:chExt cx="0" cy="0"/>
        </a:xfrm>
      </p:grpSpPr>
      <p:pic>
        <p:nvPicPr>
          <p:cNvPr id="10242" name="Picture 2" descr="\\psf\Dropbox\__FileExchange\__IMP__AJ-RD\_Ashleigh_file_exchange\S+G_AECOM_BrandTraining_2015\01_source_from_Dom\01_template_related\_artwork_exports\AECOM_GreenEnd_300-1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220968" y="0"/>
            <a:ext cx="29230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874522"/>
            <a:ext cx="605948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spTree>
    <p:extLst>
      <p:ext uri="{BB962C8B-B14F-4D97-AF65-F5344CB8AC3E}">
        <p14:creationId xmlns:p14="http://schemas.microsoft.com/office/powerpoint/2010/main" val="668690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GREE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664163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GREEN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716997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REEN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March 28, 2018</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43151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GREEN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25335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GREEN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417195"/>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4" y="1415367"/>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4"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420970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44485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4191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EN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2"/>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2"/>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1" y="3770725"/>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5"/>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1"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590110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GREE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48736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Staff Bios">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0651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745020"/>
            <a:ext cx="8229600" cy="256159"/>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563" y="3054098"/>
            <a:ext cx="3932238" cy="2954591"/>
          </a:xfrm>
        </p:spPr>
        <p:txBody>
          <a:bodyPr/>
          <a:lstStyle>
            <a:lvl1pPr marL="0" indent="0">
              <a:lnSpc>
                <a:spcPct val="95000"/>
              </a:lnSpc>
              <a:spcAft>
                <a:spcPts val="16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5"/>
          <p:cNvSpPr>
            <a:spLocks noGrp="1"/>
          </p:cNvSpPr>
          <p:nvPr>
            <p:ph sz="quarter" idx="13"/>
          </p:nvPr>
        </p:nvSpPr>
        <p:spPr>
          <a:xfrm>
            <a:off x="457201" y="3054098"/>
            <a:ext cx="3932238" cy="2954591"/>
          </a:xfrm>
        </p:spPr>
        <p:txBody>
          <a:bodyPr/>
          <a:lstStyle>
            <a:lvl1pPr marL="0" indent="0">
              <a:lnSpc>
                <a:spcPct val="95000"/>
              </a:lnSpc>
              <a:spcAft>
                <a:spcPts val="1600"/>
              </a:spcAft>
              <a:buNone/>
              <a:defRPr sz="1400" b="1"/>
            </a:lvl1pPr>
            <a:lvl2pPr marL="1588" indent="-1588">
              <a:lnSpc>
                <a:spcPct val="95000"/>
              </a:lnSpc>
              <a:spcBef>
                <a:spcPts val="0"/>
              </a:spcBef>
              <a:spcAft>
                <a:spcPts val="1600"/>
              </a:spcAft>
              <a:buNone/>
              <a:defRPr sz="1400"/>
            </a:lvl2pPr>
            <a:lvl3pPr marL="173038" indent="-173038">
              <a:lnSpc>
                <a:spcPct val="95000"/>
              </a:lnSpc>
              <a:spcBef>
                <a:spcPts val="0"/>
              </a:spcBef>
              <a:spcAft>
                <a:spcPts val="600"/>
              </a:spcAft>
              <a:buFont typeface="Arial" panose="020B0604020202020204" pitchFamily="34" charset="0"/>
              <a:buChar char="–"/>
              <a:defRPr sz="1400"/>
            </a:lvl3pPr>
            <a:lvl4pPr marL="400050" indent="-173038">
              <a:lnSpc>
                <a:spcPct val="95000"/>
              </a:lnSpc>
              <a:spcBef>
                <a:spcPts val="0"/>
              </a:spcBef>
              <a:spcAft>
                <a:spcPts val="300"/>
              </a:spcAft>
              <a:buFont typeface="Arial" panose="020B0604020202020204" pitchFamily="34" charset="0"/>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10"/>
          <p:cNvSpPr>
            <a:spLocks noGrp="1"/>
          </p:cNvSpPr>
          <p:nvPr>
            <p:ph type="pic" sz="quarter" idx="14"/>
          </p:nvPr>
        </p:nvSpPr>
        <p:spPr>
          <a:xfrm>
            <a:off x="466011"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
        <p:nvSpPr>
          <p:cNvPr id="13" name="Picture Placeholder 10"/>
          <p:cNvSpPr>
            <a:spLocks noGrp="1"/>
          </p:cNvSpPr>
          <p:nvPr>
            <p:ph type="pic" sz="quarter" idx="15"/>
          </p:nvPr>
        </p:nvSpPr>
        <p:spPr>
          <a:xfrm>
            <a:off x="4754563" y="1371600"/>
            <a:ext cx="720725" cy="960120"/>
          </a:xfrm>
          <a:solidFill>
            <a:schemeClr val="accent6">
              <a:lumMod val="20000"/>
              <a:lumOff val="80000"/>
            </a:schemeClr>
          </a:solidFill>
        </p:spPr>
        <p:txBody>
          <a:bodyPr lIns="91440" tIns="91440"/>
          <a:lstStyle>
            <a:lvl1pPr marL="0" indent="0">
              <a:buNone/>
              <a:defRPr sz="1050" b="1">
                <a:solidFill>
                  <a:schemeClr val="accent4"/>
                </a:solidFill>
              </a:defRPr>
            </a:lvl1pPr>
          </a:lstStyle>
          <a:p>
            <a:r>
              <a:rPr lang="en-US"/>
              <a:t>Click icon to add picture</a:t>
            </a:r>
          </a:p>
        </p:txBody>
      </p:sp>
    </p:spTree>
    <p:extLst>
      <p:ext uri="{BB962C8B-B14F-4D97-AF65-F5344CB8AC3E}">
        <p14:creationId xmlns:p14="http://schemas.microsoft.com/office/powerpoint/2010/main" val="3808112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GREEN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ORANGE 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2"/>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hasCustomPrompt="1"/>
          </p:nvPr>
        </p:nvSpPr>
        <p:spPr>
          <a:xfrm>
            <a:off x="457200" y="6375083"/>
            <a:ext cx="2166938" cy="182880"/>
          </a:xfrm>
        </p:spPr>
        <p:txBody>
          <a:bodyPr/>
          <a:lstStyle>
            <a:lvl1pPr>
              <a:buNone/>
              <a:defRPr sz="1500">
                <a:solidFill>
                  <a:schemeClr val="bg1"/>
                </a:solidFill>
              </a:defRPr>
            </a:lvl1pPr>
          </a:lstStyle>
          <a:p>
            <a:pPr lvl="0"/>
            <a:r>
              <a:rPr lang="en-US" dirty="0"/>
              <a:t>Month Day, Year</a:t>
            </a:r>
          </a:p>
        </p:txBody>
      </p:sp>
      <p:pic>
        <p:nvPicPr>
          <p:cNvPr id="5122" name="Picture 2" descr="\\psf\Dropbox\__FileExchange\__IMP__AJ-RD\_Ashleigh_file_exchange\S+G_AECOM_BrandTraining_2015\01_source_from_Dom\01_template_related\_artwork_exports\AECOM_OrangeTitle_Logo_300-04.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19414" y="6190489"/>
            <a:ext cx="1624587" cy="6675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88710" y="-20472"/>
            <a:ext cx="9369188" cy="3214048"/>
            <a:chOff x="-88710" y="-20472"/>
            <a:chExt cx="9369188" cy="3214048"/>
          </a:xfrm>
        </p:grpSpPr>
        <p:cxnSp>
          <p:nvCxnSpPr>
            <p:cNvPr id="5" name="Straight Connector 4"/>
            <p:cNvCxnSpPr/>
            <p:nvPr userDrawn="1"/>
          </p:nvCxnSpPr>
          <p:spPr>
            <a:xfrm flipH="1">
              <a:off x="-88710" y="-20472"/>
              <a:ext cx="4947313" cy="1146412"/>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17009" y="-6824"/>
              <a:ext cx="7963469" cy="257942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18662" y="-20472"/>
              <a:ext cx="3166281" cy="3214048"/>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82801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RANGE Divider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13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ORANGE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728331"/>
            <a:ext cx="6078538" cy="3977117"/>
          </a:xfrm>
        </p:spPr>
        <p:txBody>
          <a:bodyPr/>
          <a:lstStyle>
            <a:lvl1pPr>
              <a:lnSpc>
                <a:spcPct val="80000"/>
              </a:lnSpc>
              <a:defRPr sz="5400" b="1">
                <a:solidFill>
                  <a:schemeClr val="accent3"/>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1" y="136479"/>
            <a:ext cx="3932238" cy="443196"/>
          </a:xfrm>
        </p:spPr>
        <p:txBody>
          <a:bodyPr anchor="b"/>
          <a:lstStyle>
            <a:lvl1pPr marL="0" indent="0">
              <a:spcBef>
                <a:spcPts val="0"/>
              </a:spcBef>
              <a:buNone/>
              <a:defRPr sz="160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4221154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ORANGE End Slide">
    <p:bg>
      <p:bgPr>
        <a:solidFill>
          <a:schemeClr val="accent3"/>
        </a:solidFill>
        <a:effectLst/>
      </p:bgPr>
    </p:bg>
    <p:spTree>
      <p:nvGrpSpPr>
        <p:cNvPr id="1" name=""/>
        <p:cNvGrpSpPr/>
        <p:nvPr/>
      </p:nvGrpSpPr>
      <p:grpSpPr>
        <a:xfrm>
          <a:off x="0" y="0"/>
          <a:ext cx="0" cy="0"/>
          <a:chOff x="0" y="0"/>
          <a:chExt cx="0" cy="0"/>
        </a:xfrm>
      </p:grpSpPr>
      <p:pic>
        <p:nvPicPr>
          <p:cNvPr id="12290" name="Picture 2" descr="\\psf\Dropbox\__FileExchange\__IMP__AJ-RD\_Ashleigh_file_exchange\S+G_AECOM_BrandTraining_2015\01_source_from_Dom\01_template_related\_artwork_exports\AECOM_OrangeEnd_300-14.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1" y="1874522"/>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517610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RANG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396944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RANGE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539133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RANGE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7200" indent="-184150">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March 28, 2018</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550201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ORANGE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653091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ORANGE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417195"/>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4" y="1415367"/>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4"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5045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3B92E-07B5-4569-8834-19F6E2880DB5}" type="datetime4">
              <a:rPr lang="en-US" smtClean="0"/>
              <a:pPr/>
              <a:t>March 28, 2018</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917473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RANGE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6972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RANGE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33910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RANGE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2"/>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2"/>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1" y="3770725"/>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5"/>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1"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3923285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ORANG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7301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ORANGE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3"/>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MAGENTA Title Slide">
    <p:bg>
      <p:bgPr>
        <a:solidFill>
          <a:schemeClr val="accent4"/>
        </a:solidFill>
        <a:effectLst/>
      </p:bgPr>
    </p:bg>
    <p:spTree>
      <p:nvGrpSpPr>
        <p:cNvPr id="1" name=""/>
        <p:cNvGrpSpPr/>
        <p:nvPr/>
      </p:nvGrpSpPr>
      <p:grpSpPr>
        <a:xfrm>
          <a:off x="0" y="0"/>
          <a:ext cx="0" cy="0"/>
          <a:chOff x="0" y="0"/>
          <a:chExt cx="0" cy="0"/>
        </a:xfrm>
      </p:grpSpPr>
      <p:pic>
        <p:nvPicPr>
          <p:cNvPr id="14338" name="Picture 2" descr="\\psf\Dropbox\__FileExchange\__IMP__AJ-RD\_Ashleigh_file_exchange\S+G_AECOM_BrandTraining_2015\01_source_from_Dom\01_template_related\_artwork_exports\AECOM_PurpleTitle_Lockup_300-03.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891339" y="6032500"/>
            <a:ext cx="1966059" cy="82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1" y="1874522"/>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grpSp>
        <p:nvGrpSpPr>
          <p:cNvPr id="13" name="Group 12"/>
          <p:cNvGrpSpPr/>
          <p:nvPr userDrawn="1"/>
        </p:nvGrpSpPr>
        <p:grpSpPr>
          <a:xfrm>
            <a:off x="6387154" y="-156949"/>
            <a:ext cx="2872853" cy="6967186"/>
            <a:chOff x="6387153" y="-156949"/>
            <a:chExt cx="2872853" cy="6967186"/>
          </a:xfrm>
        </p:grpSpPr>
        <p:cxnSp>
          <p:nvCxnSpPr>
            <p:cNvPr id="5" name="Straight Connector 4"/>
            <p:cNvCxnSpPr/>
            <p:nvPr userDrawn="1"/>
          </p:nvCxnSpPr>
          <p:spPr>
            <a:xfrm>
              <a:off x="6387153" y="-13648"/>
              <a:ext cx="2872853" cy="371219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7581331" y="-156949"/>
              <a:ext cx="1603613" cy="696718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MAGENTA Divider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874520"/>
            <a:ext cx="6078538" cy="2927350"/>
          </a:xfrm>
        </p:spPr>
        <p:txBody>
          <a:bodyPr/>
          <a:lstStyle>
            <a:lvl1pPr>
              <a:lnSpc>
                <a:spcPts val="4000"/>
              </a:lnSpc>
              <a:defRPr sz="3600" b="0">
                <a:solidFill>
                  <a:schemeClr val="bg1"/>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4092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MAGENTA Take Away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728331"/>
            <a:ext cx="6078538" cy="3977117"/>
          </a:xfrm>
        </p:spPr>
        <p:txBody>
          <a:bodyPr/>
          <a:lstStyle>
            <a:lvl1pPr>
              <a:lnSpc>
                <a:spcPct val="80000"/>
              </a:lnSpc>
              <a:defRPr sz="5400" b="1">
                <a:solidFill>
                  <a:schemeClr val="accent4"/>
                </a:solidFill>
              </a:defRPr>
            </a:lvl1pPr>
          </a:lstStyle>
          <a:p>
            <a:r>
              <a:rPr lang="en-US" dirty="0"/>
              <a:t>Click to edit Master title style</a:t>
            </a:r>
          </a:p>
        </p:txBody>
      </p:sp>
      <p:grpSp>
        <p:nvGrpSpPr>
          <p:cNvPr id="13" name="Group 12"/>
          <p:cNvGrpSpPr/>
          <p:nvPr userDrawn="1"/>
        </p:nvGrpSpPr>
        <p:grpSpPr>
          <a:xfrm>
            <a:off x="3191436" y="-5976"/>
            <a:ext cx="6161741" cy="7010403"/>
            <a:chOff x="3191435" y="-5976"/>
            <a:chExt cx="6161741" cy="7010403"/>
          </a:xfrm>
        </p:grpSpPr>
        <p:cxnSp>
          <p:nvCxnSpPr>
            <p:cNvPr id="4" name="Straight Connector 3"/>
            <p:cNvCxnSpPr/>
            <p:nvPr userDrawn="1"/>
          </p:nvCxnSpPr>
          <p:spPr>
            <a:xfrm>
              <a:off x="3191435" y="-5976"/>
              <a:ext cx="6161741" cy="1075765"/>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918824" y="-5976"/>
              <a:ext cx="1308847" cy="5755341"/>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809129" y="274918"/>
              <a:ext cx="3334871" cy="6627906"/>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197600" y="3381192"/>
              <a:ext cx="2952376" cy="3623235"/>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285129" y="5677647"/>
              <a:ext cx="5068047" cy="1186329"/>
            </a:xfrm>
            <a:prstGeom prst="line">
              <a:avLst/>
            </a:prstGeom>
            <a:ln w="127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 Placeholder 14"/>
          <p:cNvSpPr>
            <a:spLocks noGrp="1"/>
          </p:cNvSpPr>
          <p:nvPr>
            <p:ph type="body" sz="quarter" idx="10"/>
          </p:nvPr>
        </p:nvSpPr>
        <p:spPr>
          <a:xfrm>
            <a:off x="457201" y="136479"/>
            <a:ext cx="3932238" cy="443196"/>
          </a:xfrm>
        </p:spPr>
        <p:txBody>
          <a:bodyPr anchor="b"/>
          <a:lstStyle>
            <a:lvl1pPr marL="0" indent="0">
              <a:spcBef>
                <a:spcPts val="0"/>
              </a:spcBef>
              <a:buNone/>
              <a:defRPr sz="16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627590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MAGENTA End Slide">
    <p:bg>
      <p:bgPr>
        <a:solidFill>
          <a:schemeClr val="accent4"/>
        </a:solidFill>
        <a:effectLst/>
      </p:bgPr>
    </p:bg>
    <p:spTree>
      <p:nvGrpSpPr>
        <p:cNvPr id="1" name=""/>
        <p:cNvGrpSpPr/>
        <p:nvPr/>
      </p:nvGrpSpPr>
      <p:grpSpPr>
        <a:xfrm>
          <a:off x="0" y="0"/>
          <a:ext cx="0" cy="0"/>
          <a:chOff x="0" y="0"/>
          <a:chExt cx="0" cy="0"/>
        </a:xfrm>
      </p:grpSpPr>
      <p:pic>
        <p:nvPicPr>
          <p:cNvPr id="16386" name="Picture 2" descr="\\psf\Dropbox\__FileExchange\__IMP__AJ-RD\_Ashleigh_file_exchange\S+G_AECOM_BrandTraining_2015\01_source_from_Dom\01_template_related\_artwork_exports\AECOM_PurpleEnd_300-1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6848" y="0"/>
            <a:ext cx="5407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1" y="1874522"/>
            <a:ext cx="6078538" cy="1603375"/>
          </a:xfrm>
        </p:spPr>
        <p:txBody>
          <a:bodyPr/>
          <a:lstStyle>
            <a:lvl1pPr>
              <a:lnSpc>
                <a:spcPts val="4000"/>
              </a:lnSpc>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476625"/>
            <a:ext cx="6059489" cy="11049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12"/>
          <p:cNvSpPr>
            <a:spLocks noGrp="1"/>
          </p:cNvSpPr>
          <p:nvPr>
            <p:ph type="body" sz="quarter" idx="10" hasCustomPrompt="1"/>
          </p:nvPr>
        </p:nvSpPr>
        <p:spPr>
          <a:xfrm>
            <a:off x="457200" y="6375083"/>
            <a:ext cx="2166938" cy="182880"/>
          </a:xfrm>
        </p:spPr>
        <p:txBody>
          <a:bodyPr/>
          <a:lstStyle>
            <a:lvl1pPr marL="173038" marR="0" indent="-173038" algn="l" defTabSz="914400" rtl="0" eaLnBrk="1" fontAlgn="auto" latinLnBrk="0" hangingPunct="1">
              <a:lnSpc>
                <a:spcPct val="100000"/>
              </a:lnSpc>
              <a:spcBef>
                <a:spcPts val="1200"/>
              </a:spcBef>
              <a:spcAft>
                <a:spcPts val="0"/>
              </a:spcAft>
              <a:buClrTx/>
              <a:buSzTx/>
              <a:buFont typeface="Arial" pitchFamily="34" charset="0"/>
              <a:buNone/>
              <a:tabLst/>
              <a:defRPr sz="1500">
                <a:solidFill>
                  <a:schemeClr val="bg1"/>
                </a:solidFill>
              </a:defRPr>
            </a:lvl1pPr>
          </a:lstStyle>
          <a:p>
            <a:pPr marL="173038" marR="0" lvl="0" indent="-173038"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Month Day, Year</a:t>
            </a:r>
          </a:p>
          <a:p>
            <a:pPr lvl="0"/>
            <a:endParaRPr lang="en-US" dirty="0"/>
          </a:p>
        </p:txBody>
      </p:sp>
    </p:spTree>
    <p:extLst>
      <p:ext uri="{BB962C8B-B14F-4D97-AF65-F5344CB8AC3E}">
        <p14:creationId xmlns:p14="http://schemas.microsoft.com/office/powerpoint/2010/main" val="12430537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MAGENT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327671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solidFill>
                  <a:srgbClr val="000000"/>
                </a:solidFill>
              </a:rPr>
              <a:pPr/>
              <a:t>March 28, 2018</a:t>
            </a:fld>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Presentation Title</a:t>
            </a:r>
          </a:p>
        </p:txBody>
      </p:sp>
      <p:sp>
        <p:nvSpPr>
          <p:cNvPr id="6" name="Slide Number Placeholder 5"/>
          <p:cNvSpPr>
            <a:spLocks noGrp="1"/>
          </p:cNvSpPr>
          <p:nvPr>
            <p:ph type="sldNum" sz="quarter" idx="12"/>
          </p:nvPr>
        </p:nvSpPr>
        <p:spPr/>
        <p:txBody>
          <a:bodyPr/>
          <a:lstStyle/>
          <a:p>
            <a:r>
              <a:rPr lang="en-US" dirty="0">
                <a:solidFill>
                  <a:srgbClr val="000000"/>
                </a:solidFill>
              </a:rPr>
              <a:t>Page </a:t>
            </a:r>
            <a:fld id="{292FEF09-04D1-447B-9F98-7000E0D5D33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829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MAGENTA Titl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None/>
              <a:defRPr/>
            </a:lvl1pPr>
            <a:lvl2pPr marL="231775" indent="-228600">
              <a:spcBef>
                <a:spcPts val="350"/>
              </a:spcBef>
              <a:buFont typeface="Arial" panose="020B0604020202020204" pitchFamily="34" charset="0"/>
              <a:buChar char="–"/>
              <a:defRPr/>
            </a:lvl2pPr>
            <a:lvl3pPr marL="461963" indent="-173038">
              <a:buFont typeface="Arial" panose="020B0604020202020204" pitchFamily="34" charset="0"/>
              <a:buChar char="•"/>
              <a:defRPr/>
            </a:lvl3pPr>
            <a:lvl4pPr marL="684213"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DF900F57-CD6F-45E2-8018-91FFE5D0CD30}" type="datetime4">
              <a:rPr lang="en-US" smtClean="0"/>
              <a:pPr/>
              <a:t>March 28, 2018</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481638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MAGENTA 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None/>
              <a:defRPr sz="2000" b="1"/>
            </a:lvl1pPr>
            <a:lvl2pPr marL="231775" indent="-231775">
              <a:buFont typeface="Arial" pitchFamily="34" charset="0"/>
              <a:buChar char="–"/>
              <a:defRPr/>
            </a:lvl2pPr>
            <a:lvl3pPr marL="455613" indent="-182563">
              <a:buFont typeface="Arial" pitchFamily="34" charset="0"/>
              <a:buChar char="•"/>
              <a:defRPr/>
            </a:lvl3pPr>
            <a:lvl4pPr marL="630238" indent="-173038">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A2E1E85C-06F5-481F-BCC2-032CF3FE58EF}" type="datetime4">
              <a:rPr lang="en-US" smtClean="0"/>
              <a:pPr/>
              <a:t>March 28, 2018</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1681541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MAGENTA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05496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MAGENTA 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417195"/>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754564" y="1415367"/>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564"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609355C0-EC1B-43E5-853A-8A7C593E95FF}" type="datetime4">
              <a:rPr lang="en-US" smtClean="0"/>
              <a:pPr/>
              <a:t>March 28, 2018</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625386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GENTA Photo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0" y="1371600"/>
            <a:ext cx="8229600"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31777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GENTA 2 Photos and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563"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A7C72AF3-12F4-4C53-9520-5DE735DF186C}"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9" name="Content Placeholder 8"/>
          <p:cNvSpPr>
            <a:spLocks noGrp="1"/>
          </p:cNvSpPr>
          <p:nvPr>
            <p:ph sz="quarter" idx="13"/>
          </p:nvPr>
        </p:nvSpPr>
        <p:spPr>
          <a:xfrm>
            <a:off x="45720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4"/>
          </p:nvPr>
        </p:nvSpPr>
        <p:spPr>
          <a:xfrm>
            <a:off x="4754561" y="1371600"/>
            <a:ext cx="3932238" cy="2971800"/>
          </a:xfrm>
        </p:spPr>
        <p:txBody>
          <a:bodyPr/>
          <a:lstStyle>
            <a:lvl1pPr>
              <a:defRPr sz="2000"/>
            </a:lvl1pPr>
            <a:lvl2pPr>
              <a:defRPr sz="1800"/>
            </a:lvl2pPr>
            <a:lvl3pPr>
              <a:defRPr sz="1600"/>
            </a:lvl3pPr>
            <a:lvl4pPr>
              <a:defRPr sz="1400"/>
            </a:lvl4pPr>
            <a:lvl5pPr>
              <a:defRPr sz="1400">
                <a:latin typeface="AECOM Sans" panose="020B0504020202020204" pitchFamily="34" charset="0"/>
                <a:cs typeface="AECOM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3346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GENTA 4-u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1371602"/>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54564" y="1371602"/>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E85958C-444D-45D7-8169-FDAC51E03A4F}" type="datetime4">
              <a:rPr lang="en-US" smtClean="0"/>
              <a:pPr/>
              <a:t>March 28, 2018</a:t>
            </a:fld>
            <a:endParaRPr lang="en-US"/>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
        <p:nvSpPr>
          <p:cNvPr id="10" name="Content Placeholder 2"/>
          <p:cNvSpPr>
            <a:spLocks noGrp="1"/>
          </p:cNvSpPr>
          <p:nvPr>
            <p:ph sz="half" idx="13"/>
          </p:nvPr>
        </p:nvSpPr>
        <p:spPr>
          <a:xfrm>
            <a:off x="457201" y="3770725"/>
            <a:ext cx="3932238"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4"/>
          </p:nvPr>
        </p:nvSpPr>
        <p:spPr>
          <a:xfrm>
            <a:off x="4754564" y="3770725"/>
            <a:ext cx="3932236" cy="2261777"/>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5" hasCustomPrompt="1"/>
          </p:nvPr>
        </p:nvSpPr>
        <p:spPr>
          <a:xfrm>
            <a:off x="457201" y="6032500"/>
            <a:ext cx="6078538" cy="325438"/>
          </a:xfrm>
        </p:spPr>
        <p:txBody>
          <a:bodyPr/>
          <a:lstStyle>
            <a:lvl1pPr marL="0" indent="0">
              <a:buNone/>
              <a:defRPr sz="900" b="1" baseline="0"/>
            </a:lvl1pPr>
            <a:lvl2pPr>
              <a:defRPr sz="900"/>
            </a:lvl2pPr>
            <a:lvl3pPr>
              <a:defRPr sz="900"/>
            </a:lvl3pPr>
            <a:lvl4pPr>
              <a:defRPr sz="900"/>
            </a:lvl4pPr>
            <a:lvl5pPr>
              <a:defRPr sz="900"/>
            </a:lvl5pPr>
          </a:lstStyle>
          <a:p>
            <a:pPr lvl="0"/>
            <a:r>
              <a:rPr lang="en-US" dirty="0"/>
              <a:t>Insert footnote or citation</a:t>
            </a:r>
          </a:p>
        </p:txBody>
      </p:sp>
    </p:spTree>
    <p:extLst>
      <p:ext uri="{BB962C8B-B14F-4D97-AF65-F5344CB8AC3E}">
        <p14:creationId xmlns:p14="http://schemas.microsoft.com/office/powerpoint/2010/main" val="1327050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MAGENT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128265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MAGENTA Inde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0">
                <a:solidFill>
                  <a:schemeClr val="accent4"/>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A3FFF9A-4F94-45D7-81D9-2697C981929B}" type="datetime4">
              <a:rPr lang="en-US" smtClean="0"/>
              <a:pPr/>
              <a:t>March 28, 2018</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dirty="0"/>
              <a:t>Page </a:t>
            </a:r>
            <a:fld id="{292FEF09-04D1-447B-9F98-7000E0D5D333}" type="slidenum">
              <a:rPr lang="en-US" smtClean="0"/>
              <a:pPr/>
              <a:t>‹#›</a:t>
            </a:fld>
            <a:endParaRPr lang="en-US" dirty="0"/>
          </a:p>
        </p:txBody>
      </p:sp>
    </p:spTree>
    <p:extLst>
      <p:ext uri="{BB962C8B-B14F-4D97-AF65-F5344CB8AC3E}">
        <p14:creationId xmlns:p14="http://schemas.microsoft.com/office/powerpoint/2010/main" val="273013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ullet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755468B-C2BA-8B42-ABD6-597061763577}" type="slidenum">
              <a:rPr lang="en-US" smtClean="0"/>
              <a:pPr/>
              <a:t>‹#›</a:t>
            </a:fld>
            <a:endParaRPr lang="en-US" dirty="0"/>
          </a:p>
        </p:txBody>
      </p:sp>
      <p:sp>
        <p:nvSpPr>
          <p:cNvPr id="6" name="Content Placeholder 5"/>
          <p:cNvSpPr>
            <a:spLocks noGrp="1"/>
          </p:cNvSpPr>
          <p:nvPr>
            <p:ph sz="quarter" idx="12"/>
          </p:nvPr>
        </p:nvSpPr>
        <p:spPr>
          <a:xfrm>
            <a:off x="342900" y="1142999"/>
            <a:ext cx="8458200" cy="5045075"/>
          </a:xfrm>
        </p:spPr>
        <p:txBody>
          <a:bodyPr/>
          <a:lstStyle>
            <a:lvl1pPr>
              <a:defRPr/>
            </a:lvl1pPr>
            <a:lvl2pPr>
              <a:defRPr/>
            </a:lvl2pPr>
            <a:lvl3pPr>
              <a:defRPr/>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227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1.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6.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15654" y="6266689"/>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5" name="Footer Placeholder 4"/>
          <p:cNvSpPr>
            <a:spLocks noGrp="1"/>
          </p:cNvSpPr>
          <p:nvPr>
            <p:ph type="ftr" sz="quarter" idx="3"/>
          </p:nvPr>
        </p:nvSpPr>
        <p:spPr>
          <a:xfrm>
            <a:off x="457200" y="6430964"/>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88370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3" r:id="rId3"/>
    <p:sldLayoutId id="2147483802" r:id="rId4"/>
    <p:sldLayoutId id="2147483803" r:id="rId5"/>
    <p:sldLayoutId id="2147483804" r:id="rId6"/>
    <p:sldLayoutId id="2147483807" r:id="rId7"/>
    <p:sldLayoutId id="2147483821" r:id="rId8"/>
    <p:sldLayoutId id="2147483822" r:id="rId9"/>
  </p:sldLayoutIdLst>
  <p:hf hdr="0"/>
  <p:txStyles>
    <p:titleStyle>
      <a:lvl1pPr algn="l" defTabSz="914400" rtl="0" eaLnBrk="1" latinLnBrk="0" hangingPunct="1">
        <a:spcBef>
          <a:spcPct val="0"/>
        </a:spcBef>
        <a:buNone/>
        <a:defRPr sz="2400" b="1"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59" r:id="rId1"/>
    <p:sldLayoutId id="2147483656" r:id="rId2"/>
    <p:sldLayoutId id="2147483713" r:id="rId3"/>
    <p:sldLayoutId id="2147483705" r:id="rId4"/>
    <p:sldLayoutId id="2147483650" r:id="rId5"/>
    <p:sldLayoutId id="2147483709" r:id="rId6"/>
    <p:sldLayoutId id="2147483657" r:id="rId7"/>
    <p:sldLayoutId id="2147483658" r:id="rId8"/>
    <p:sldLayoutId id="2147483653" r:id="rId9"/>
    <p:sldLayoutId id="2147483652" r:id="rId10"/>
    <p:sldLayoutId id="2147483711" r:id="rId11"/>
    <p:sldLayoutId id="2147483710" r:id="rId12"/>
    <p:sldLayoutId id="2147483654" r:id="rId13"/>
    <p:sldLayoutId id="2147483775" r:id="rId14"/>
  </p:sldLayoutIdLst>
  <p:hf hdr="0"/>
  <p:txStyles>
    <p:titleStyle>
      <a:lvl1pPr algn="l" defTabSz="914400" rtl="0" eaLnBrk="1" latinLnBrk="0" hangingPunct="1">
        <a:spcBef>
          <a:spcPct val="0"/>
        </a:spcBef>
        <a:buNone/>
        <a:defRPr sz="2400" b="1"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915654" y="6266689"/>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5" name="Footer Placeholder 4"/>
          <p:cNvSpPr>
            <a:spLocks noGrp="1"/>
          </p:cNvSpPr>
          <p:nvPr>
            <p:ph type="ftr" sz="quarter" idx="3"/>
          </p:nvPr>
        </p:nvSpPr>
        <p:spPr>
          <a:xfrm>
            <a:off x="457200" y="6430964"/>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5643085"/>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663" r:id="rId3"/>
    <p:sldLayoutId id="2147483704"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76"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3" r:id="rId23"/>
  </p:sldLayoutIdLst>
  <p:hf hdr="0"/>
  <p:txStyles>
    <p:titleStyle>
      <a:lvl1pPr algn="l" defTabSz="914400" rtl="0" eaLnBrk="1" latinLnBrk="0" hangingPunct="1">
        <a:spcBef>
          <a:spcPct val="0"/>
        </a:spcBef>
        <a:buNone/>
        <a:defRPr sz="2400" b="1" kern="1200">
          <a:solidFill>
            <a:schemeClr val="accent1"/>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915654" y="6266689"/>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5" name="Footer Placeholder 4"/>
          <p:cNvSpPr>
            <a:spLocks noGrp="1"/>
          </p:cNvSpPr>
          <p:nvPr>
            <p:ph type="ftr" sz="quarter" idx="3"/>
          </p:nvPr>
        </p:nvSpPr>
        <p:spPr>
          <a:xfrm>
            <a:off x="457200" y="6430964"/>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687270"/>
      </p:ext>
    </p:extLst>
  </p:cSld>
  <p:clrMap bg1="lt1" tx1="dk1" bg2="lt2" tx2="dk2" accent1="accent1" accent2="accent2" accent3="accent3" accent4="accent4" accent5="accent5" accent6="accent6" hlink="hlink" folHlink="folHlink"/>
  <p:sldLayoutIdLst>
    <p:sldLayoutId id="2147483672" r:id="rId1"/>
    <p:sldLayoutId id="2147483732" r:id="rId2"/>
    <p:sldLayoutId id="2147483733" r:id="rId3"/>
    <p:sldLayoutId id="2147483706"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77" r:id="rId14"/>
  </p:sldLayoutIdLst>
  <p:hf hdr="0"/>
  <p:txStyles>
    <p:titleStyle>
      <a:lvl1pPr algn="l" defTabSz="914400" rtl="0" eaLnBrk="1" latinLnBrk="0" hangingPunct="1">
        <a:spcBef>
          <a:spcPct val="0"/>
        </a:spcBef>
        <a:buNone/>
        <a:defRPr sz="2400" b="1" kern="1200">
          <a:solidFill>
            <a:schemeClr val="accent2"/>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915654" y="6266689"/>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5" name="Footer Placeholder 4"/>
          <p:cNvSpPr>
            <a:spLocks noGrp="1"/>
          </p:cNvSpPr>
          <p:nvPr>
            <p:ph type="ftr" sz="quarter" idx="3"/>
          </p:nvPr>
        </p:nvSpPr>
        <p:spPr>
          <a:xfrm>
            <a:off x="457200" y="6430964"/>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7619240"/>
      </p:ext>
    </p:extLst>
  </p:cSld>
  <p:clrMap bg1="lt1" tx1="dk1" bg2="lt2" tx2="dk2" accent1="accent1" accent2="accent2" accent3="accent3" accent4="accent4" accent5="accent5" accent6="accent6" hlink="hlink" folHlink="folHlink"/>
  <p:sldLayoutIdLst>
    <p:sldLayoutId id="2147483760" r:id="rId1"/>
    <p:sldLayoutId id="2147483747" r:id="rId2"/>
    <p:sldLayoutId id="2147483748" r:id="rId3"/>
    <p:sldLayoutId id="2147483707"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78" r:id="rId14"/>
  </p:sldLayoutIdLst>
  <p:hf hdr="0"/>
  <p:txStyles>
    <p:titleStyle>
      <a:lvl1pPr algn="l" defTabSz="914400" rtl="0" eaLnBrk="1" latinLnBrk="0" hangingPunct="1">
        <a:spcBef>
          <a:spcPct val="0"/>
        </a:spcBef>
        <a:buNone/>
        <a:defRPr sz="2400" b="1" kern="1200">
          <a:solidFill>
            <a:schemeClr val="accent3"/>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psf\Dropbox\__FileExchange\__IMP__AJ-RD\_Ashleigh_file_exchange\S+G_AECOM_BrandTraining_2015\01_source_from_Dom\01_template_related\_artwork_exports\AECOM_SlideMasterLogo_300-19.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915654" y="6266689"/>
            <a:ext cx="1228346" cy="59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338328"/>
            <a:ext cx="8229600" cy="804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68871"/>
            <a:ext cx="8229600" cy="46398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614994" y="6430964"/>
            <a:ext cx="1765300"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fld id="{B6ECFDF4-243F-487D-9CE3-7672903C2519}" type="datetime4">
              <a:rPr lang="en-US" smtClean="0"/>
              <a:pPr/>
              <a:t>March 28, 2018</a:t>
            </a:fld>
            <a:endParaRPr lang="en-US" dirty="0"/>
          </a:p>
        </p:txBody>
      </p:sp>
      <p:sp>
        <p:nvSpPr>
          <p:cNvPr id="5" name="Footer Placeholder 4"/>
          <p:cNvSpPr>
            <a:spLocks noGrp="1"/>
          </p:cNvSpPr>
          <p:nvPr>
            <p:ph type="ftr" sz="quarter" idx="3"/>
          </p:nvPr>
        </p:nvSpPr>
        <p:spPr>
          <a:xfrm>
            <a:off x="457200" y="6430964"/>
            <a:ext cx="1792288" cy="155575"/>
          </a:xfrm>
          <a:prstGeom prst="rect">
            <a:avLst/>
          </a:prstGeom>
        </p:spPr>
        <p:txBody>
          <a:bodyPr vert="horz" lIns="0" tIns="0" rIns="0" bIns="0" rtlCol="0" anchor="ctr">
            <a:noAutofit/>
          </a:bodyPr>
          <a:lstStyle>
            <a:lvl1pPr algn="l">
              <a:defRPr sz="900">
                <a:solidFill>
                  <a:schemeClr val="tx1"/>
                </a:solidFill>
                <a:latin typeface="+mn-lt"/>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754562" y="6430962"/>
            <a:ext cx="892772" cy="155576"/>
          </a:xfrm>
          <a:prstGeom prst="rect">
            <a:avLst/>
          </a:prstGeom>
        </p:spPr>
        <p:txBody>
          <a:bodyPr vert="horz" lIns="0" tIns="0" rIns="0" bIns="0" rtlCol="0" anchor="ctr">
            <a:noAutofit/>
          </a:bodyPr>
          <a:lstStyle>
            <a:lvl1pPr algn="l">
              <a:defRPr sz="900">
                <a:solidFill>
                  <a:schemeClr val="tx1"/>
                </a:solidFill>
                <a:latin typeface="+mn-lt"/>
                <a:cs typeface="Arial" pitchFamily="34" charset="0"/>
              </a:defRPr>
            </a:lvl1pPr>
          </a:lstStyle>
          <a:p>
            <a:r>
              <a:rPr lang="en-US" dirty="0"/>
              <a:t>Page </a:t>
            </a:r>
            <a:fld id="{292FEF09-04D1-447B-9F98-7000E0D5D333}" type="slidenum">
              <a:rPr lang="en-US" smtClean="0"/>
              <a:pPr/>
              <a:t>‹#›</a:t>
            </a:fld>
            <a:endParaRPr lang="en-US" dirty="0"/>
          </a:p>
        </p:txBody>
      </p:sp>
      <p:grpSp>
        <p:nvGrpSpPr>
          <p:cNvPr id="25" name="Group 24"/>
          <p:cNvGrpSpPr/>
          <p:nvPr/>
        </p:nvGrpSpPr>
        <p:grpSpPr>
          <a:xfrm>
            <a:off x="-605562" y="625769"/>
            <a:ext cx="520785" cy="5927070"/>
            <a:chOff x="-605563" y="625769"/>
            <a:chExt cx="520785" cy="5927070"/>
          </a:xfrm>
        </p:grpSpPr>
        <p:cxnSp>
          <p:nvCxnSpPr>
            <p:cNvPr id="8" name="Straight Connector 7"/>
            <p:cNvCxnSpPr/>
            <p:nvPr userDrawn="1"/>
          </p:nvCxnSpPr>
          <p:spPr>
            <a:xfrm flipH="1">
              <a:off x="-605563" y="62576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605563" y="1371600"/>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5563" y="1922757"/>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5563" y="433734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605563" y="6027958"/>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05563" y="6552839"/>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57202" y="-593457"/>
            <a:ext cx="8225603" cy="520785"/>
            <a:chOff x="457201" y="-593457"/>
            <a:chExt cx="8225603" cy="520785"/>
          </a:xfrm>
        </p:grpSpPr>
        <p:cxnSp>
          <p:nvCxnSpPr>
            <p:cNvPr id="16" name="Straight Connector 15"/>
            <p:cNvCxnSpPr/>
            <p:nvPr userDrawn="1"/>
          </p:nvCxnSpPr>
          <p:spPr>
            <a:xfrm rot="16200000" flipH="1">
              <a:off x="19680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6200000" flipH="1">
              <a:off x="198909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16200000" flipH="1">
              <a:off x="23370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6200000" flipH="1">
              <a:off x="4129046"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16200000" flipH="1">
              <a:off x="4494170"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6200000" flipH="1">
              <a:off x="6266842"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6200000" flipH="1">
              <a:off x="6627728"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6200000" flipH="1">
              <a:off x="8422411" y="-333064"/>
              <a:ext cx="520785" cy="0"/>
            </a:xfrm>
            <a:prstGeom prst="line">
              <a:avLst/>
            </a:prstGeom>
            <a:ln w="12700">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19415"/>
      </p:ext>
    </p:extLst>
  </p:cSld>
  <p:clrMap bg1="lt1" tx1="dk1" bg2="lt2" tx2="dk2" accent1="accent1" accent2="accent2" accent3="accent3" accent4="accent4" accent5="accent5" accent6="accent6" hlink="hlink" folHlink="folHlink"/>
  <p:sldLayoutIdLst>
    <p:sldLayoutId id="2147483694" r:id="rId1"/>
    <p:sldLayoutId id="2147483763" r:id="rId2"/>
    <p:sldLayoutId id="2147483764" r:id="rId3"/>
    <p:sldLayoutId id="2147483708"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9" r:id="rId14"/>
  </p:sldLayoutIdLst>
  <p:hf hdr="0"/>
  <p:txStyles>
    <p:titleStyle>
      <a:lvl1pPr algn="l" defTabSz="914400" rtl="0" eaLnBrk="1" latinLnBrk="0" hangingPunct="1">
        <a:spcBef>
          <a:spcPct val="0"/>
        </a:spcBef>
        <a:buNone/>
        <a:defRPr sz="2400" b="1" kern="1200">
          <a:solidFill>
            <a:schemeClr val="accent4"/>
          </a:solidFill>
          <a:latin typeface="+mj-lt"/>
          <a:ea typeface="+mj-ea"/>
          <a:cs typeface="Arial" panose="020B0604020202020204" pitchFamily="34" charset="0"/>
        </a:defRPr>
      </a:lvl1pPr>
    </p:titleStyle>
    <p:body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6.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52.emf"/><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46.xml"/><Relationship Id="rId5" Type="http://schemas.openxmlformats.org/officeDocument/2006/relationships/image" Target="../media/image55.png"/><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 name="Picture Placeholder 6"/>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0" y="0"/>
            <a:ext cx="6694714" cy="6858000"/>
          </a:xfrm>
          <a:blipFill>
            <a:blip r:embed="rId3" cstate="screen">
              <a:extLst>
                <a:ext uri="{28A0092B-C50C-407E-A947-70E740481C1C}">
                  <a14:useLocalDpi xmlns:a14="http://schemas.microsoft.com/office/drawing/2010/main"/>
                </a:ext>
              </a:extLst>
            </a:blip>
            <a:stretch>
              <a:fillRect/>
            </a:stretch>
          </a:blipFill>
        </p:spPr>
      </p:pic>
      <p:sp>
        <p:nvSpPr>
          <p:cNvPr id="8" name="Title 1"/>
          <p:cNvSpPr txBox="1">
            <a:spLocks/>
          </p:cNvSpPr>
          <p:nvPr/>
        </p:nvSpPr>
        <p:spPr>
          <a:xfrm>
            <a:off x="181203" y="3476625"/>
            <a:ext cx="6354536" cy="1603375"/>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600" b="1" kern="1200">
                <a:solidFill>
                  <a:schemeClr val="bg1"/>
                </a:solidFill>
                <a:effectLst/>
                <a:latin typeface="+mj-lt"/>
                <a:ea typeface="+mj-ea"/>
                <a:cs typeface="Arial" panose="020B0604020202020204" pitchFamily="34" charset="0"/>
              </a:defRPr>
            </a:lvl1pPr>
          </a:lstStyle>
          <a:p>
            <a:r>
              <a:rPr lang="en-US" dirty="0"/>
              <a:t>Application of the</a:t>
            </a:r>
          </a:p>
          <a:p>
            <a:r>
              <a:rPr lang="en-US" dirty="0"/>
              <a:t>Natural Capital Protocol to Land-Based Businesses</a:t>
            </a:r>
          </a:p>
        </p:txBody>
      </p:sp>
      <p:sp>
        <p:nvSpPr>
          <p:cNvPr id="9" name="TextBox 8"/>
          <p:cNvSpPr txBox="1"/>
          <p:nvPr/>
        </p:nvSpPr>
        <p:spPr>
          <a:xfrm>
            <a:off x="181203" y="5530376"/>
            <a:ext cx="3132364" cy="555172"/>
          </a:xfrm>
          <a:prstGeom prst="rect">
            <a:avLst/>
          </a:prstGeom>
          <a:noFill/>
        </p:spPr>
        <p:txBody>
          <a:bodyPr wrap="square" lIns="0" tIns="0" rIns="0" bIns="0" rtlCol="0">
            <a:noAutofit/>
          </a:bodyPr>
          <a:lstStyle/>
          <a:p>
            <a:pPr>
              <a:lnSpc>
                <a:spcPts val="4000"/>
              </a:lnSpc>
              <a:spcBef>
                <a:spcPct val="0"/>
              </a:spcBef>
            </a:pPr>
            <a:r>
              <a:rPr lang="en-GB" sz="3200" b="1" dirty="0">
                <a:solidFill>
                  <a:schemeClr val="bg1"/>
                </a:solidFill>
                <a:latin typeface="+mj-lt"/>
                <a:ea typeface="+mj-ea"/>
                <a:cs typeface="Arial" panose="020B0604020202020204" pitchFamily="34" charset="0"/>
              </a:rPr>
              <a:t>Overview</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618" y="210185"/>
            <a:ext cx="211613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918" y="6240556"/>
            <a:ext cx="19812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9767" b="12588"/>
          <a:stretch/>
        </p:blipFill>
        <p:spPr>
          <a:xfrm>
            <a:off x="6694714" y="1027521"/>
            <a:ext cx="2473665" cy="122548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5918" y="2224707"/>
            <a:ext cx="1174574" cy="1064947"/>
          </a:xfrm>
          <a:prstGeom prst="rect">
            <a:avLst/>
          </a:prstGeom>
        </p:spPr>
      </p:pic>
      <p:pic>
        <p:nvPicPr>
          <p:cNvPr id="6" name="Picture 5"/>
          <p:cNvPicPr>
            <a:picLocks noChangeAspect="1"/>
          </p:cNvPicPr>
          <p:nvPr/>
        </p:nvPicPr>
        <p:blipFill>
          <a:blip r:embed="rId8"/>
          <a:stretch>
            <a:fillRect/>
          </a:stretch>
        </p:blipFill>
        <p:spPr>
          <a:xfrm>
            <a:off x="6875918" y="4921984"/>
            <a:ext cx="1255601" cy="1006528"/>
          </a:xfrm>
          <a:prstGeom prst="rect">
            <a:avLst/>
          </a:prstGeom>
        </p:spPr>
      </p:pic>
    </p:spTree>
    <p:extLst>
      <p:ext uri="{BB962C8B-B14F-4D97-AF65-F5344CB8AC3E}">
        <p14:creationId xmlns:p14="http://schemas.microsoft.com/office/powerpoint/2010/main" val="99028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Natural Capital Protocol Framework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3675" y="1143000"/>
            <a:ext cx="8950325"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89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 how does the Protocol help?</a:t>
            </a:r>
          </a:p>
        </p:txBody>
      </p:sp>
      <p:sp>
        <p:nvSpPr>
          <p:cNvPr id="3" name="Slide Number Placeholder 2"/>
          <p:cNvSpPr>
            <a:spLocks noGrp="1"/>
          </p:cNvSpPr>
          <p:nvPr>
            <p:ph type="sldNum" sz="quarter" idx="10"/>
          </p:nvPr>
        </p:nvSpPr>
        <p:spPr/>
        <p:txBody>
          <a:bodyPr/>
          <a:lstStyle/>
          <a:p>
            <a:fld id="{4755468B-C2BA-8B42-ABD6-597061763577}" type="slidenum">
              <a:rPr lang="en-US" smtClean="0"/>
              <a:pPr/>
              <a:t>11</a:t>
            </a:fld>
            <a:endParaRPr lang="en-US" dirty="0"/>
          </a:p>
        </p:txBody>
      </p:sp>
      <p:sp>
        <p:nvSpPr>
          <p:cNvPr id="5" name="Content Placeholder 4"/>
          <p:cNvSpPr>
            <a:spLocks noGrp="1"/>
          </p:cNvSpPr>
          <p:nvPr>
            <p:ph sz="quarter" idx="12"/>
          </p:nvPr>
        </p:nvSpPr>
        <p:spPr>
          <a:xfrm>
            <a:off x="342900" y="1142999"/>
            <a:ext cx="4272643" cy="5045075"/>
          </a:xfrm>
        </p:spPr>
        <p:txBody>
          <a:bodyPr/>
          <a:lstStyle/>
          <a:p>
            <a:r>
              <a:rPr lang="en-GB" sz="2000" dirty="0"/>
              <a:t>Provides a systematic way of thinking about impacts and dependencies across the range of assets and services</a:t>
            </a:r>
          </a:p>
          <a:p>
            <a:r>
              <a:rPr lang="en-GB" sz="2000" dirty="0"/>
              <a:t>May reveal new insights relating to risks and opportunities (e.g. potential for new revenue streams)</a:t>
            </a:r>
          </a:p>
          <a:p>
            <a:r>
              <a:rPr lang="en-GB" sz="2000" dirty="0"/>
              <a:t>Can generate the evidence needed to show natural capital value added over a defined period of time</a:t>
            </a:r>
          </a:p>
          <a:p>
            <a:r>
              <a:rPr lang="en-GB" sz="2000" dirty="0"/>
              <a:t>Can help identify priority areas for action</a:t>
            </a:r>
          </a:p>
          <a:p>
            <a:endParaRPr lang="en-GB" dirty="0"/>
          </a:p>
        </p:txBody>
      </p:sp>
      <p:sp>
        <p:nvSpPr>
          <p:cNvPr id="6" name="Rounded Rectangular Callout 5"/>
          <p:cNvSpPr/>
          <p:nvPr/>
        </p:nvSpPr>
        <p:spPr>
          <a:xfrm>
            <a:off x="4931228" y="1088569"/>
            <a:ext cx="3946071" cy="1807029"/>
          </a:xfrm>
          <a:prstGeom prst="wedgeRoundRectCallout">
            <a:avLst>
              <a:gd name="adj1" fmla="val -63717"/>
              <a:gd name="adj2" fmla="val 511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 increased my awareness and potential effects on the business.  You are subconsciously heading that way anyway, but quantifies and </a:t>
            </a:r>
            <a:r>
              <a:rPr lang="en-US" dirty="0" err="1"/>
              <a:t>formalises</a:t>
            </a:r>
            <a:r>
              <a:rPr lang="en-US" dirty="0"/>
              <a:t> it.”</a:t>
            </a:r>
            <a:endParaRPr lang="en-GB" dirty="0"/>
          </a:p>
        </p:txBody>
      </p:sp>
      <p:sp>
        <p:nvSpPr>
          <p:cNvPr id="7" name="Rounded Rectangular Callout 6"/>
          <p:cNvSpPr/>
          <p:nvPr/>
        </p:nvSpPr>
        <p:spPr>
          <a:xfrm>
            <a:off x="4931227" y="4158341"/>
            <a:ext cx="3946071" cy="1654630"/>
          </a:xfrm>
          <a:prstGeom prst="wedgeRoundRectCallout">
            <a:avLst>
              <a:gd name="adj1" fmla="val -60960"/>
              <a:gd name="adj2" fmla="val -5169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“Would recommend to anyone on a limited duration tenancy, as it shows the work you’ve done on the ground and the value you’re leaving behind”</a:t>
            </a:r>
            <a:endParaRPr lang="en-GB" dirty="0"/>
          </a:p>
        </p:txBody>
      </p:sp>
    </p:spTree>
    <p:extLst>
      <p:ext uri="{BB962C8B-B14F-4D97-AF65-F5344CB8AC3E}">
        <p14:creationId xmlns:p14="http://schemas.microsoft.com/office/powerpoint/2010/main" val="91135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Application of the Protocol to land-based businesses in Scotland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2315" y="3294592"/>
            <a:ext cx="3026228" cy="301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3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trial</a:t>
            </a:r>
          </a:p>
        </p:txBody>
      </p:sp>
      <p:sp>
        <p:nvSpPr>
          <p:cNvPr id="3" name="Slide Number Placeholder 2"/>
          <p:cNvSpPr>
            <a:spLocks noGrp="1"/>
          </p:cNvSpPr>
          <p:nvPr>
            <p:ph type="sldNum" sz="quarter" idx="10"/>
          </p:nvPr>
        </p:nvSpPr>
        <p:spPr/>
        <p:txBody>
          <a:bodyPr/>
          <a:lstStyle/>
          <a:p>
            <a:fld id="{4755468B-C2BA-8B42-ABD6-597061763577}" type="slidenum">
              <a:rPr lang="en-US" smtClean="0"/>
              <a:pPr/>
              <a:t>13</a:t>
            </a:fld>
            <a:endParaRPr lang="en-US" dirty="0"/>
          </a:p>
        </p:txBody>
      </p:sp>
      <p:sp>
        <p:nvSpPr>
          <p:cNvPr id="5" name="Content Placeholder 4"/>
          <p:cNvSpPr>
            <a:spLocks noGrp="1"/>
          </p:cNvSpPr>
          <p:nvPr>
            <p:ph sz="quarter" idx="12"/>
          </p:nvPr>
        </p:nvSpPr>
        <p:spPr>
          <a:xfrm>
            <a:off x="342901" y="1142999"/>
            <a:ext cx="5448300" cy="5045075"/>
          </a:xfrm>
        </p:spPr>
        <p:txBody>
          <a:bodyPr/>
          <a:lstStyle/>
          <a:p>
            <a:r>
              <a:rPr lang="en-GB" dirty="0"/>
              <a:t>Focused on trialling the Protocol with three land-based businesses</a:t>
            </a:r>
          </a:p>
          <a:p>
            <a:endParaRPr lang="en-GB" sz="100" dirty="0"/>
          </a:p>
          <a:p>
            <a:pPr lvl="1"/>
            <a:r>
              <a:rPr lang="en-GB" dirty="0"/>
              <a:t>Lowland mixed farm (128 ha) </a:t>
            </a:r>
          </a:p>
          <a:p>
            <a:pPr marL="282575" lvl="1" indent="0">
              <a:buNone/>
            </a:pPr>
            <a:endParaRPr lang="en-GB" dirty="0"/>
          </a:p>
          <a:p>
            <a:pPr lvl="1"/>
            <a:r>
              <a:rPr lang="en-GB" dirty="0"/>
              <a:t>Upland cattle and sheep farm (300 ha)</a:t>
            </a:r>
          </a:p>
          <a:p>
            <a:pPr marL="282575" lvl="1" indent="0">
              <a:buNone/>
            </a:pPr>
            <a:endParaRPr lang="en-GB" dirty="0"/>
          </a:p>
          <a:p>
            <a:pPr lvl="1"/>
            <a:r>
              <a:rPr lang="en-GB" dirty="0"/>
              <a:t>Upland estate (23,350 ha) supporting a variety of enterprises including crop and livestock production, whisky distilling, forestry, tourism, fishing and shooting</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70172" y="4374852"/>
            <a:ext cx="2720068" cy="153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0171" y="1098254"/>
            <a:ext cx="2720068" cy="153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0171" y="2752882"/>
            <a:ext cx="2720068" cy="153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68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of the trial on each farm / estate</a:t>
            </a:r>
          </a:p>
        </p:txBody>
      </p:sp>
      <p:sp>
        <p:nvSpPr>
          <p:cNvPr id="3" name="Content Placeholder 2"/>
          <p:cNvSpPr>
            <a:spLocks noGrp="1"/>
          </p:cNvSpPr>
          <p:nvPr>
            <p:ph idx="1"/>
          </p:nvPr>
        </p:nvSpPr>
        <p:spPr/>
        <p:txBody>
          <a:bodyPr/>
          <a:lstStyle/>
          <a:p>
            <a:pPr lvl="0">
              <a:spcBef>
                <a:spcPts val="1200"/>
              </a:spcBef>
            </a:pPr>
            <a:r>
              <a:rPr lang="en-GB" dirty="0">
                <a:solidFill>
                  <a:srgbClr val="000000"/>
                </a:solidFill>
              </a:rPr>
              <a:t>Limited to farm/estate boundaries only </a:t>
            </a:r>
          </a:p>
          <a:p>
            <a:pPr lvl="0">
              <a:spcBef>
                <a:spcPts val="1200"/>
              </a:spcBef>
            </a:pPr>
            <a:r>
              <a:rPr lang="en-GB" dirty="0">
                <a:solidFill>
                  <a:srgbClr val="000000"/>
                </a:solidFill>
              </a:rPr>
              <a:t>Excluded consideration of supply chain impacts and dependencies although accounted for risks and opportunities beyond the farm gate where relevant</a:t>
            </a:r>
          </a:p>
          <a:p>
            <a:pPr lvl="0">
              <a:spcBef>
                <a:spcPts val="1200"/>
              </a:spcBef>
            </a:pPr>
            <a:r>
              <a:rPr lang="en-GB" dirty="0">
                <a:solidFill>
                  <a:srgbClr val="000000"/>
                </a:solidFill>
              </a:rPr>
              <a:t>Backward- and forward-looking</a:t>
            </a:r>
          </a:p>
          <a:p>
            <a:pPr lvl="1">
              <a:spcBef>
                <a:spcPts val="1200"/>
              </a:spcBef>
            </a:pPr>
            <a:r>
              <a:rPr lang="en-GB" dirty="0">
                <a:solidFill>
                  <a:srgbClr val="000000"/>
                </a:solidFill>
              </a:rPr>
              <a:t>Assessed changes in natural capital since start of tenancy</a:t>
            </a:r>
          </a:p>
          <a:p>
            <a:pPr lvl="1">
              <a:spcBef>
                <a:spcPts val="1200"/>
              </a:spcBef>
            </a:pPr>
            <a:r>
              <a:rPr lang="en-GB" dirty="0">
                <a:solidFill>
                  <a:srgbClr val="000000"/>
                </a:solidFill>
              </a:rPr>
              <a:t>Assessed flows of benefits from project-level interventions 50 years into the future</a:t>
            </a:r>
          </a:p>
          <a:p>
            <a:pPr>
              <a:spcBef>
                <a:spcPts val="1200"/>
              </a:spcBef>
            </a:pPr>
            <a:r>
              <a:rPr lang="en-GB" dirty="0">
                <a:solidFill>
                  <a:srgbClr val="000000"/>
                </a:solidFill>
              </a:rPr>
              <a:t>Considered impacts and value from the perspective of the business (land manager) and wider society (‘public goods’)</a:t>
            </a:r>
          </a:p>
          <a:p>
            <a:endParaRPr lang="en-GB" dirty="0"/>
          </a:p>
        </p:txBody>
      </p:sp>
    </p:spTree>
    <p:extLst>
      <p:ext uri="{BB962C8B-B14F-4D97-AF65-F5344CB8AC3E}">
        <p14:creationId xmlns:p14="http://schemas.microsoft.com/office/powerpoint/2010/main" val="298912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needed from you?</a:t>
            </a:r>
          </a:p>
        </p:txBody>
      </p:sp>
      <p:sp>
        <p:nvSpPr>
          <p:cNvPr id="3" name="Content Placeholder 2"/>
          <p:cNvSpPr>
            <a:spLocks noGrp="1"/>
          </p:cNvSpPr>
          <p:nvPr>
            <p:ph idx="1"/>
          </p:nvPr>
        </p:nvSpPr>
        <p:spPr/>
        <p:txBody>
          <a:bodyPr/>
          <a:lstStyle/>
          <a:p>
            <a:r>
              <a:rPr lang="en-GB" dirty="0"/>
              <a:t>A defined set of </a:t>
            </a:r>
            <a:r>
              <a:rPr lang="en-GB" b="1" dirty="0"/>
              <a:t>objectives</a:t>
            </a:r>
            <a:r>
              <a:rPr lang="en-GB" dirty="0"/>
              <a:t> (i.e. why are you undertaking the assessment?)</a:t>
            </a:r>
          </a:p>
          <a:p>
            <a:r>
              <a:rPr lang="en-GB" b="1" dirty="0"/>
              <a:t>Information </a:t>
            </a:r>
            <a:r>
              <a:rPr lang="en-GB" dirty="0"/>
              <a:t>about the farm / estate enterprises, activities, land use/land cover types (extent and condition)</a:t>
            </a:r>
          </a:p>
          <a:p>
            <a:r>
              <a:rPr lang="en-GB" dirty="0"/>
              <a:t>Up to three </a:t>
            </a:r>
            <a:r>
              <a:rPr lang="en-GB" b="1" dirty="0"/>
              <a:t>meetings</a:t>
            </a:r>
          </a:p>
          <a:p>
            <a:pPr lvl="1"/>
            <a:r>
              <a:rPr lang="en-GB" dirty="0"/>
              <a:t>Framing and scoping</a:t>
            </a:r>
          </a:p>
          <a:p>
            <a:pPr lvl="1"/>
            <a:r>
              <a:rPr lang="en-GB" dirty="0"/>
              <a:t>Measuring and valuing</a:t>
            </a:r>
          </a:p>
          <a:p>
            <a:pPr lvl="1"/>
            <a:r>
              <a:rPr lang="en-GB" dirty="0"/>
              <a:t>Review of findings and development of an outline action plan</a:t>
            </a:r>
          </a:p>
        </p:txBody>
      </p:sp>
    </p:spTree>
    <p:extLst>
      <p:ext uri="{BB962C8B-B14F-4D97-AF65-F5344CB8AC3E}">
        <p14:creationId xmlns:p14="http://schemas.microsoft.com/office/powerpoint/2010/main" val="354704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2" y="338328"/>
            <a:ext cx="7805058" cy="804672"/>
          </a:xfrm>
        </p:spPr>
        <p:txBody>
          <a:bodyPr/>
          <a:lstStyle/>
          <a:p>
            <a:r>
              <a:rPr lang="en-GB" dirty="0">
                <a:solidFill>
                  <a:srgbClr val="FFC000"/>
                </a:solidFill>
              </a:rPr>
              <a:t>FRAME STAGE: Why?</a:t>
            </a:r>
          </a:p>
        </p:txBody>
      </p:sp>
      <p:sp>
        <p:nvSpPr>
          <p:cNvPr id="3" name="Slide Number Placeholder 2"/>
          <p:cNvSpPr>
            <a:spLocks noGrp="1"/>
          </p:cNvSpPr>
          <p:nvPr>
            <p:ph type="sldNum" sz="quarter" idx="10"/>
          </p:nvPr>
        </p:nvSpPr>
        <p:spPr/>
        <p:txBody>
          <a:bodyPr/>
          <a:lstStyle/>
          <a:p>
            <a:fld id="{4755468B-C2BA-8B42-ABD6-597061763577}" type="slidenum">
              <a:rPr lang="en-US" smtClean="0"/>
              <a:pPr/>
              <a:t>16</a:t>
            </a:fld>
            <a:endParaRPr lang="en-US" dirty="0"/>
          </a:p>
        </p:txBody>
      </p:sp>
      <p:pic>
        <p:nvPicPr>
          <p:cNvPr id="8196" name="Picture 4"/>
          <p:cNvPicPr>
            <a:picLocks noGrp="1" noChangeAspect="1" noChangeArrowheads="1"/>
          </p:cNvPicPr>
          <p:nvPr>
            <p:ph sz="quarter" idx="12"/>
          </p:nvPr>
        </p:nvPicPr>
        <p:blipFill rotWithShape="1">
          <a:blip r:embed="rId3">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0206" y="5912026"/>
            <a:ext cx="812347"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370114" y="944328"/>
            <a:ext cx="8229600" cy="4639819"/>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FFC000"/>
                </a:solidFill>
              </a:rPr>
              <a:t>Step 1: Get started </a:t>
            </a:r>
          </a:p>
          <a:p>
            <a:pPr marL="0" indent="0">
              <a:buNone/>
            </a:pPr>
            <a:r>
              <a:rPr lang="en-US" sz="2000" dirty="0">
                <a:solidFill>
                  <a:srgbClr val="FFC000"/>
                </a:solidFill>
              </a:rPr>
              <a:t>Step 2: Define the objective</a:t>
            </a:r>
          </a:p>
          <a:p>
            <a:r>
              <a:rPr lang="en-GB" sz="1800" dirty="0"/>
              <a:t>The Natural Capital Protocol can be applied to a wide variety of decisions (see examples on next slide)</a:t>
            </a:r>
          </a:p>
          <a:p>
            <a:r>
              <a:rPr lang="en-US" sz="1800" dirty="0"/>
              <a:t>Important to be clear about why you are doing the assessment, as it determines the scope of the assessment overall and where more or less effort may be required to generate the most relevant results.</a:t>
            </a:r>
          </a:p>
          <a:p>
            <a:r>
              <a:rPr lang="en-US" sz="1800" dirty="0"/>
              <a:t>Two broad types of applications:</a:t>
            </a:r>
          </a:p>
          <a:p>
            <a:pPr lvl="1"/>
            <a:r>
              <a:rPr lang="en-US" sz="1600" dirty="0"/>
              <a:t>To understand how well you are managing your natural capital assets and/or to identify issues and opportunities. </a:t>
            </a:r>
          </a:p>
          <a:p>
            <a:pPr lvl="1"/>
            <a:r>
              <a:rPr lang="en-US" sz="1600" dirty="0"/>
              <a:t>To compare alternative options/scenarios to support a particular decision (e.g. a land use change, project or investment), accounting for private (financial) and societal costs and benefits</a:t>
            </a:r>
          </a:p>
          <a:p>
            <a:pPr marL="0" indent="0">
              <a:buNone/>
            </a:pPr>
            <a:endParaRPr lang="en-GB"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206" y="338328"/>
            <a:ext cx="401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21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0" y="338328"/>
            <a:ext cx="7839075" cy="804672"/>
          </a:xfrm>
        </p:spPr>
        <p:txBody>
          <a:bodyPr/>
          <a:lstStyle/>
          <a:p>
            <a:r>
              <a:rPr lang="en-GB" dirty="0">
                <a:solidFill>
                  <a:srgbClr val="FFC000"/>
                </a:solidFill>
              </a:rPr>
              <a:t>FRAME stage: Examples of decision contexts</a:t>
            </a:r>
          </a:p>
        </p:txBody>
      </p:sp>
      <p:sp>
        <p:nvSpPr>
          <p:cNvPr id="3" name="Content Placeholder 2"/>
          <p:cNvSpPr>
            <a:spLocks noGrp="1"/>
          </p:cNvSpPr>
          <p:nvPr>
            <p:ph idx="1"/>
          </p:nvPr>
        </p:nvSpPr>
        <p:spPr/>
        <p:txBody>
          <a:bodyPr/>
          <a:lstStyle/>
          <a:p>
            <a:r>
              <a:rPr lang="en-US" sz="2000" dirty="0"/>
              <a:t>What are my impacts and dependencies on natural capital and associated risks and opportunities, including potential for generating new revenue streams?</a:t>
            </a:r>
          </a:p>
          <a:p>
            <a:r>
              <a:rPr lang="en-US" sz="2000" dirty="0"/>
              <a:t>What is the value of natural capital on my land and the benefits it provides and how has this changed over time?</a:t>
            </a:r>
          </a:p>
          <a:p>
            <a:r>
              <a:rPr lang="en-US" sz="2000" dirty="0"/>
              <a:t>Where should I focus my efforts in protecting, restoring or enhancing natural capital?</a:t>
            </a:r>
          </a:p>
          <a:p>
            <a:r>
              <a:rPr lang="en-US" sz="2000" dirty="0"/>
              <a:t>How do options / opportunities to enhance natural capital compare?</a:t>
            </a:r>
          </a:p>
          <a:p>
            <a:pPr marL="0" indent="0">
              <a:buNone/>
            </a:pPr>
            <a:endParaRPr lang="en-GB" dirty="0"/>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6653" y="223006"/>
            <a:ext cx="1447347" cy="91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457" y="332694"/>
            <a:ext cx="401411" cy="40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8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8" y="338328"/>
            <a:ext cx="7717971" cy="804672"/>
          </a:xfrm>
        </p:spPr>
        <p:txBody>
          <a:bodyPr/>
          <a:lstStyle/>
          <a:p>
            <a:r>
              <a:rPr lang="en-GB" dirty="0">
                <a:solidFill>
                  <a:schemeClr val="accent5">
                    <a:lumMod val="60000"/>
                    <a:lumOff val="40000"/>
                  </a:schemeClr>
                </a:solidFill>
              </a:rPr>
              <a:t>SCOPE STAGE: What?</a:t>
            </a:r>
          </a:p>
        </p:txBody>
      </p:sp>
      <p:sp>
        <p:nvSpPr>
          <p:cNvPr id="3" name="Slide Number Placeholder 2"/>
          <p:cNvSpPr>
            <a:spLocks noGrp="1"/>
          </p:cNvSpPr>
          <p:nvPr>
            <p:ph type="sldNum" sz="quarter" idx="10"/>
          </p:nvPr>
        </p:nvSpPr>
        <p:spPr/>
        <p:txBody>
          <a:bodyPr/>
          <a:lstStyle/>
          <a:p>
            <a:fld id="{4755468B-C2BA-8B42-ABD6-597061763577}" type="slidenum">
              <a:rPr lang="en-US" smtClean="0"/>
              <a:pPr/>
              <a:t>18</a:t>
            </a:fld>
            <a:endParaRPr lang="en-US" dirty="0"/>
          </a:p>
        </p:txBody>
      </p:sp>
      <p:sp>
        <p:nvSpPr>
          <p:cNvPr id="8" name="Content Placeholder 2"/>
          <p:cNvSpPr txBox="1">
            <a:spLocks/>
          </p:cNvSpPr>
          <p:nvPr/>
        </p:nvSpPr>
        <p:spPr>
          <a:xfrm>
            <a:off x="359228" y="1042300"/>
            <a:ext cx="8229600" cy="4639819"/>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chemeClr val="accent5">
                    <a:lumMod val="60000"/>
                    <a:lumOff val="40000"/>
                  </a:schemeClr>
                </a:solidFill>
              </a:rPr>
              <a:t>Step 3: Scope the assessment</a:t>
            </a:r>
          </a:p>
          <a:p>
            <a:pPr marL="0" indent="0">
              <a:buNone/>
            </a:pPr>
            <a:endParaRPr lang="en-GB" sz="100" dirty="0">
              <a:solidFill>
                <a:schemeClr val="accent5">
                  <a:lumMod val="60000"/>
                  <a:lumOff val="40000"/>
                </a:schemeClr>
              </a:solidFill>
            </a:endParaRPr>
          </a:p>
          <a:p>
            <a:r>
              <a:rPr lang="en-US" sz="1800" dirty="0"/>
              <a:t>Which business/enterprises are you going to cover?  </a:t>
            </a:r>
          </a:p>
          <a:p>
            <a:r>
              <a:rPr lang="en-US" sz="1800" dirty="0"/>
              <a:t>Are you considering the impacts and dependencies of operations within the boundaries of the estate, or also the activities of the supply chain, upstream and/or downstream? </a:t>
            </a:r>
          </a:p>
          <a:p>
            <a:r>
              <a:rPr lang="en-US" sz="1800" dirty="0"/>
              <a:t>Do you want to assess and value the impacts (positive and negative) from the perspective of business, society, or both? </a:t>
            </a:r>
          </a:p>
          <a:p>
            <a:r>
              <a:rPr lang="en-US" sz="1800" dirty="0"/>
              <a:t>What is the appropriate time period (past and future) over which impacts should be assessed?</a:t>
            </a:r>
          </a:p>
          <a:p>
            <a:pPr marL="0" indent="0">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863" y="338328"/>
            <a:ext cx="412976" cy="4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2111034" y="5898679"/>
            <a:ext cx="1079841"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921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338328"/>
            <a:ext cx="7826828" cy="804672"/>
          </a:xfrm>
        </p:spPr>
        <p:txBody>
          <a:bodyPr/>
          <a:lstStyle/>
          <a:p>
            <a:r>
              <a:rPr lang="en-US" dirty="0"/>
              <a:t>MEASURE AND VALUE STAGE: How?</a:t>
            </a:r>
            <a:endParaRPr lang="en-GB" dirty="0"/>
          </a:p>
        </p:txBody>
      </p:sp>
      <p:sp>
        <p:nvSpPr>
          <p:cNvPr id="3" name="Slide Number Placeholder 2"/>
          <p:cNvSpPr>
            <a:spLocks noGrp="1"/>
          </p:cNvSpPr>
          <p:nvPr>
            <p:ph type="sldNum" sz="quarter" idx="10"/>
          </p:nvPr>
        </p:nvSpPr>
        <p:spPr/>
        <p:txBody>
          <a:bodyPr/>
          <a:lstStyle/>
          <a:p>
            <a:fld id="{4755468B-C2BA-8B42-ABD6-597061763577}" type="slidenum">
              <a:rPr lang="en-US" smtClean="0"/>
              <a:pPr/>
              <a:t>19</a:t>
            </a:fld>
            <a:endParaRPr lang="en-US" dirty="0"/>
          </a:p>
        </p:txBody>
      </p:sp>
      <p:sp>
        <p:nvSpPr>
          <p:cNvPr id="8" name="Content Placeholder 2"/>
          <p:cNvSpPr txBox="1">
            <a:spLocks/>
          </p:cNvSpPr>
          <p:nvPr/>
        </p:nvSpPr>
        <p:spPr>
          <a:xfrm>
            <a:off x="359228" y="1042300"/>
            <a:ext cx="8595871" cy="4639819"/>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B5E2"/>
                </a:solidFill>
              </a:rPr>
              <a:t>Step 4: Develop a natural capital asset register</a:t>
            </a:r>
          </a:p>
          <a:p>
            <a:r>
              <a:rPr lang="en-GB" sz="1600" dirty="0"/>
              <a:t>Identifies the natural capital assets present on the farm / estate and records their extent and condition</a:t>
            </a:r>
            <a:endParaRPr lang="en-GB" sz="2000" dirty="0">
              <a:solidFill>
                <a:srgbClr val="00B5E2"/>
              </a:solidFill>
            </a:endParaRPr>
          </a:p>
          <a:p>
            <a:r>
              <a:rPr lang="en-GB" sz="1600" dirty="0"/>
              <a:t>Provides the baseline (or starting point) against which changes can be measured and monitored over time</a:t>
            </a:r>
          </a:p>
          <a:p>
            <a:r>
              <a:rPr lang="en-GB" sz="1600" dirty="0"/>
              <a:t>Draws largely on information already held by land managers supplemented, where necessary, by information from publicly available datasets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542" y="338328"/>
            <a:ext cx="455839" cy="43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914106" y="5898679"/>
            <a:ext cx="1677194"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47" y="3480105"/>
            <a:ext cx="8648209" cy="21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3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chemeClr val="accent1"/>
                </a:solidFill>
              </a:rPr>
              <a:t>Aims and objectives of the trial</a:t>
            </a:r>
          </a:p>
        </p:txBody>
      </p:sp>
      <p:sp>
        <p:nvSpPr>
          <p:cNvPr id="3" name="Slide Number Placeholder 2"/>
          <p:cNvSpPr>
            <a:spLocks noGrp="1"/>
          </p:cNvSpPr>
          <p:nvPr>
            <p:ph type="sldNum" sz="quarter" idx="10"/>
          </p:nvPr>
        </p:nvSpPr>
        <p:spPr/>
        <p:txBody>
          <a:bodyPr/>
          <a:lstStyle/>
          <a:p>
            <a:fld id="{4755468B-C2BA-8B42-ABD6-597061763577}" type="slidenum">
              <a:rPr lang="en-US" smtClean="0"/>
              <a:pPr/>
              <a:t>2</a:t>
            </a:fld>
            <a:endParaRPr lang="en-US" dirty="0"/>
          </a:p>
        </p:txBody>
      </p:sp>
      <p:sp>
        <p:nvSpPr>
          <p:cNvPr id="5" name="Content Placeholder 4"/>
          <p:cNvSpPr>
            <a:spLocks noGrp="1"/>
          </p:cNvSpPr>
          <p:nvPr>
            <p:ph sz="quarter" idx="12"/>
          </p:nvPr>
        </p:nvSpPr>
        <p:spPr>
          <a:xfrm>
            <a:off x="342899" y="1142999"/>
            <a:ext cx="7930244" cy="5045075"/>
          </a:xfrm>
        </p:spPr>
        <p:txBody>
          <a:bodyPr/>
          <a:lstStyle/>
          <a:p>
            <a:pPr lvl="0"/>
            <a:r>
              <a:rPr lang="en-GB" sz="1800" dirty="0"/>
              <a:t>To identify whether the Natural Capital Protocol is a practical and cost effective way of helping land-based businesses better understand their impacts and dependencies on the natural environment</a:t>
            </a:r>
          </a:p>
          <a:p>
            <a:pPr lvl="0"/>
            <a:r>
              <a:rPr lang="en-GB" sz="1800" dirty="0"/>
              <a:t>To identify clear and specific benefits associated with three types of land-based businesses in Scotland from applying the Protocol</a:t>
            </a:r>
          </a:p>
          <a:p>
            <a:pPr lvl="0"/>
            <a:r>
              <a:rPr lang="en-GB" sz="1800" dirty="0"/>
              <a:t>To promote the benefits associated with applying the Protocol and use these to encourage its uptake</a:t>
            </a:r>
          </a:p>
          <a:p>
            <a:pPr lvl="0"/>
            <a:r>
              <a:rPr lang="en-GB" sz="1800" dirty="0"/>
              <a:t>To develop practical guidance for application of the Protocol for land-based businesses</a:t>
            </a:r>
          </a:p>
          <a:p>
            <a:pPr lvl="0"/>
            <a:r>
              <a:rPr lang="en-GB" sz="1800" dirty="0"/>
              <a:t>To inform other work that will collect and make data available to enable widespread application of the Protocol by land-based businesses in Scotland</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0285" y="5214199"/>
            <a:ext cx="2122714" cy="141282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1" y="5213591"/>
            <a:ext cx="2122714" cy="141282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7571" y="5214199"/>
            <a:ext cx="2122714" cy="1412823"/>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9415" y="5214199"/>
            <a:ext cx="2122714" cy="1411605"/>
          </a:xfrm>
          <a:prstGeom prst="rect">
            <a:avLst/>
          </a:prstGeom>
        </p:spPr>
      </p:pic>
    </p:spTree>
    <p:extLst>
      <p:ext uri="{BB962C8B-B14F-4D97-AF65-F5344CB8AC3E}">
        <p14:creationId xmlns:p14="http://schemas.microsoft.com/office/powerpoint/2010/main" val="231584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8328"/>
            <a:ext cx="7772400" cy="804672"/>
          </a:xfrm>
        </p:spPr>
        <p:txBody>
          <a:bodyPr/>
          <a:lstStyle/>
          <a:p>
            <a:r>
              <a:rPr lang="en-US" dirty="0"/>
              <a:t>MEASURE AND VALUE STAGE: How?</a:t>
            </a:r>
            <a:endParaRPr lang="en-GB" dirty="0"/>
          </a:p>
        </p:txBody>
      </p:sp>
      <p:sp>
        <p:nvSpPr>
          <p:cNvPr id="3" name="Slide Number Placeholder 2"/>
          <p:cNvSpPr>
            <a:spLocks noGrp="1"/>
          </p:cNvSpPr>
          <p:nvPr>
            <p:ph type="sldNum" sz="quarter" idx="10"/>
          </p:nvPr>
        </p:nvSpPr>
        <p:spPr/>
        <p:txBody>
          <a:bodyPr/>
          <a:lstStyle/>
          <a:p>
            <a:fld id="{4755468B-C2BA-8B42-ABD6-597061763577}" type="slidenum">
              <a:rPr lang="en-US" smtClean="0"/>
              <a:pPr/>
              <a:t>20</a:t>
            </a:fld>
            <a:endParaRPr lang="en-US" dirty="0"/>
          </a:p>
        </p:txBody>
      </p:sp>
      <p:sp>
        <p:nvSpPr>
          <p:cNvPr id="8" name="Content Placeholder 2"/>
          <p:cNvSpPr txBox="1">
            <a:spLocks/>
          </p:cNvSpPr>
          <p:nvPr/>
        </p:nvSpPr>
        <p:spPr>
          <a:xfrm>
            <a:off x="359228" y="1042300"/>
            <a:ext cx="8229600" cy="4639819"/>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B5E2"/>
                </a:solidFill>
              </a:rPr>
              <a:t>Step 5: Determine the impacts and/or dependencies</a:t>
            </a:r>
          </a:p>
          <a:p>
            <a:r>
              <a:rPr lang="en-US" sz="1800" dirty="0"/>
              <a:t>Identify the impacts (positive and negative) and dependencies of farm/estate enterprises and activities on the services provided by natural capital assets</a:t>
            </a:r>
          </a:p>
          <a:p>
            <a:r>
              <a:rPr lang="en-US" sz="1800" dirty="0"/>
              <a:t>Assess the materiality of the impacts and dependencies identified</a:t>
            </a:r>
          </a:p>
          <a:p>
            <a:pPr lvl="1"/>
            <a:r>
              <a:rPr lang="en-US" sz="1400" dirty="0"/>
              <a:t>Are they relevant to the objectives / the business decision at hand?</a:t>
            </a:r>
          </a:p>
          <a:p>
            <a:pPr lvl="1"/>
            <a:r>
              <a:rPr lang="en-US" sz="1400" dirty="0"/>
              <a:t>What is the likely significance of each impact or dependency?</a:t>
            </a:r>
          </a:p>
          <a:p>
            <a:pPr marL="0" indent="0">
              <a:buNone/>
            </a:pPr>
            <a:endParaRPr lang="en-GB" dirty="0">
              <a:solidFill>
                <a:srgbClr val="00B5E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862" y="338328"/>
            <a:ext cx="457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914106" y="5898679"/>
            <a:ext cx="1677194"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289380" y="3280918"/>
            <a:ext cx="8665719" cy="1667849"/>
          </a:xfrm>
          <a:prstGeom prst="rect">
            <a:avLst/>
          </a:prstGeom>
        </p:spPr>
      </p:pic>
      <p:pic>
        <p:nvPicPr>
          <p:cNvPr id="5" name="Picture 4"/>
          <p:cNvPicPr>
            <a:picLocks noChangeAspect="1"/>
          </p:cNvPicPr>
          <p:nvPr/>
        </p:nvPicPr>
        <p:blipFill>
          <a:blip r:embed="rId5"/>
          <a:stretch>
            <a:fillRect/>
          </a:stretch>
        </p:blipFill>
        <p:spPr>
          <a:xfrm>
            <a:off x="7193202" y="5102882"/>
            <a:ext cx="1761897" cy="768163"/>
          </a:xfrm>
          <a:prstGeom prst="rect">
            <a:avLst/>
          </a:prstGeom>
        </p:spPr>
      </p:pic>
    </p:spTree>
    <p:extLst>
      <p:ext uri="{BB962C8B-B14F-4D97-AF65-F5344CB8AC3E}">
        <p14:creationId xmlns:p14="http://schemas.microsoft.com/office/powerpoint/2010/main" val="149509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6" y="338328"/>
            <a:ext cx="7739743" cy="804672"/>
          </a:xfrm>
        </p:spPr>
        <p:txBody>
          <a:bodyPr/>
          <a:lstStyle/>
          <a:p>
            <a:r>
              <a:rPr lang="en-US" dirty="0"/>
              <a:t>MEASURE AND VALUE STAGE: How?</a:t>
            </a:r>
            <a:endParaRPr lang="en-GB" dirty="0"/>
          </a:p>
        </p:txBody>
      </p:sp>
      <p:sp>
        <p:nvSpPr>
          <p:cNvPr id="3" name="Slide Number Placeholder 2"/>
          <p:cNvSpPr>
            <a:spLocks noGrp="1"/>
          </p:cNvSpPr>
          <p:nvPr>
            <p:ph type="sldNum" sz="quarter" idx="10"/>
          </p:nvPr>
        </p:nvSpPr>
        <p:spPr/>
        <p:txBody>
          <a:bodyPr/>
          <a:lstStyle/>
          <a:p>
            <a:fld id="{4755468B-C2BA-8B42-ABD6-597061763577}" type="slidenum">
              <a:rPr lang="en-US" smtClean="0"/>
              <a:pPr/>
              <a:t>21</a:t>
            </a:fld>
            <a:endParaRPr lang="en-US" dirty="0"/>
          </a:p>
        </p:txBody>
      </p:sp>
      <p:sp>
        <p:nvSpPr>
          <p:cNvPr id="8" name="Content Placeholder 2"/>
          <p:cNvSpPr txBox="1">
            <a:spLocks/>
          </p:cNvSpPr>
          <p:nvPr/>
        </p:nvSpPr>
        <p:spPr>
          <a:xfrm>
            <a:off x="359227" y="1042300"/>
            <a:ext cx="4479473" cy="4106643"/>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B5E2"/>
                </a:solidFill>
              </a:rPr>
              <a:t>Step 6: Measure impact drivers and / or dependencies</a:t>
            </a:r>
          </a:p>
          <a:p>
            <a:r>
              <a:rPr lang="en-US" sz="1600" dirty="0"/>
              <a:t>This stage measures impact drivers and dependencies</a:t>
            </a:r>
          </a:p>
          <a:p>
            <a:r>
              <a:rPr lang="en-US" sz="1600" dirty="0"/>
              <a:t>Impact drivers are specific activities (e.g. </a:t>
            </a:r>
            <a:r>
              <a:rPr lang="en-US" sz="1600" dirty="0" err="1"/>
              <a:t>fertiliser</a:t>
            </a:r>
            <a:r>
              <a:rPr lang="en-US" sz="1600" dirty="0"/>
              <a:t> application, tree-planting, </a:t>
            </a:r>
            <a:r>
              <a:rPr lang="en-US" sz="1600" dirty="0" err="1"/>
              <a:t>etc</a:t>
            </a:r>
            <a:r>
              <a:rPr lang="en-US" sz="1600" dirty="0"/>
              <a:t>) that result in changes in the quantity or quality of natural capital and related ecosystem services</a:t>
            </a:r>
          </a:p>
          <a:p>
            <a:r>
              <a:rPr lang="en-US" sz="1600" dirty="0"/>
              <a:t>The use of impact and dependency pathways can help to map out how business activities impact or depend on natural capital, describe the nature of changes in natural capital and the implications of these changes for both the business and wider stakeholders</a:t>
            </a:r>
          </a:p>
          <a:p>
            <a:pPr marL="0" indent="0">
              <a:buNone/>
            </a:pPr>
            <a:endParaRPr lang="en-GB" dirty="0">
              <a:solidFill>
                <a:srgbClr val="00B5E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228" y="325966"/>
            <a:ext cx="457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838700" y="1042300"/>
            <a:ext cx="4210819" cy="4777475"/>
            <a:chOff x="3839815" y="1469571"/>
            <a:chExt cx="3469192" cy="3376592"/>
          </a:xfrm>
        </p:grpSpPr>
        <p:sp>
          <p:nvSpPr>
            <p:cNvPr id="5" name="Freeform 4"/>
            <p:cNvSpPr/>
            <p:nvPr/>
          </p:nvSpPr>
          <p:spPr>
            <a:xfrm>
              <a:off x="3839815" y="1471516"/>
              <a:ext cx="670268" cy="957526"/>
            </a:xfrm>
            <a:custGeom>
              <a:avLst/>
              <a:gdLst>
                <a:gd name="connsiteX0" fmla="*/ 0 w 957526"/>
                <a:gd name="connsiteY0" fmla="*/ 0 h 670268"/>
                <a:gd name="connsiteX1" fmla="*/ 622392 w 957526"/>
                <a:gd name="connsiteY1" fmla="*/ 0 h 670268"/>
                <a:gd name="connsiteX2" fmla="*/ 957526 w 957526"/>
                <a:gd name="connsiteY2" fmla="*/ 335134 h 670268"/>
                <a:gd name="connsiteX3" fmla="*/ 622392 w 957526"/>
                <a:gd name="connsiteY3" fmla="*/ 670268 h 670268"/>
                <a:gd name="connsiteX4" fmla="*/ 0 w 957526"/>
                <a:gd name="connsiteY4" fmla="*/ 670268 h 670268"/>
                <a:gd name="connsiteX5" fmla="*/ 335134 w 957526"/>
                <a:gd name="connsiteY5" fmla="*/ 335134 h 670268"/>
                <a:gd name="connsiteX6" fmla="*/ 0 w 957526"/>
                <a:gd name="connsiteY6" fmla="*/ 0 h 67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526" h="670268">
                  <a:moveTo>
                    <a:pt x="957525" y="0"/>
                  </a:moveTo>
                  <a:lnTo>
                    <a:pt x="957525" y="435674"/>
                  </a:lnTo>
                  <a:lnTo>
                    <a:pt x="478763" y="670268"/>
                  </a:lnTo>
                  <a:lnTo>
                    <a:pt x="1" y="435674"/>
                  </a:lnTo>
                  <a:lnTo>
                    <a:pt x="1" y="0"/>
                  </a:lnTo>
                  <a:lnTo>
                    <a:pt x="478763" y="234594"/>
                  </a:lnTo>
                  <a:lnTo>
                    <a:pt x="95752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342119" rIns="6985" bIns="342119"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Business activity</a:t>
              </a:r>
            </a:p>
          </p:txBody>
        </p:sp>
        <p:sp>
          <p:nvSpPr>
            <p:cNvPr id="10" name="Freeform 9"/>
            <p:cNvSpPr/>
            <p:nvPr/>
          </p:nvSpPr>
          <p:spPr>
            <a:xfrm>
              <a:off x="4506216" y="1469571"/>
              <a:ext cx="2798080" cy="622392"/>
            </a:xfrm>
            <a:custGeom>
              <a:avLst/>
              <a:gdLst>
                <a:gd name="connsiteX0" fmla="*/ 103734 w 622392"/>
                <a:gd name="connsiteY0" fmla="*/ 0 h 2798080"/>
                <a:gd name="connsiteX1" fmla="*/ 518658 w 622392"/>
                <a:gd name="connsiteY1" fmla="*/ 0 h 2798080"/>
                <a:gd name="connsiteX2" fmla="*/ 622392 w 622392"/>
                <a:gd name="connsiteY2" fmla="*/ 103734 h 2798080"/>
                <a:gd name="connsiteX3" fmla="*/ 622392 w 622392"/>
                <a:gd name="connsiteY3" fmla="*/ 2798080 h 2798080"/>
                <a:gd name="connsiteX4" fmla="*/ 622392 w 622392"/>
                <a:gd name="connsiteY4" fmla="*/ 2798080 h 2798080"/>
                <a:gd name="connsiteX5" fmla="*/ 0 w 622392"/>
                <a:gd name="connsiteY5" fmla="*/ 2798080 h 2798080"/>
                <a:gd name="connsiteX6" fmla="*/ 0 w 622392"/>
                <a:gd name="connsiteY6" fmla="*/ 2798080 h 2798080"/>
                <a:gd name="connsiteX7" fmla="*/ 0 w 622392"/>
                <a:gd name="connsiteY7" fmla="*/ 103734 h 2798080"/>
                <a:gd name="connsiteX8" fmla="*/ 103734 w 622392"/>
                <a:gd name="connsiteY8" fmla="*/ 0 h 27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92" h="2798080">
                  <a:moveTo>
                    <a:pt x="622392" y="466356"/>
                  </a:moveTo>
                  <a:lnTo>
                    <a:pt x="622392" y="2331724"/>
                  </a:lnTo>
                  <a:cubicBezTo>
                    <a:pt x="622392" y="2589287"/>
                    <a:pt x="612061" y="2798080"/>
                    <a:pt x="599318" y="2798080"/>
                  </a:cubicBezTo>
                  <a:lnTo>
                    <a:pt x="0" y="2798080"/>
                  </a:lnTo>
                  <a:lnTo>
                    <a:pt x="0" y="2798080"/>
                  </a:lnTo>
                  <a:lnTo>
                    <a:pt x="0" y="0"/>
                  </a:lnTo>
                  <a:lnTo>
                    <a:pt x="0" y="0"/>
                  </a:lnTo>
                  <a:lnTo>
                    <a:pt x="599318" y="0"/>
                  </a:lnTo>
                  <a:cubicBezTo>
                    <a:pt x="612061" y="0"/>
                    <a:pt x="622392" y="208793"/>
                    <a:pt x="622392" y="46635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38002" rIns="38002" bIns="38004" numCol="1" spcCol="1270" anchor="ctr" anchorCtr="0">
              <a:noAutofit/>
            </a:bodyPr>
            <a:lstStyle/>
            <a:p>
              <a:pPr marL="114300" lvl="1" indent="-114300" defTabSz="5334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Keeping livestock (ruminants) and producing crops (ploughing)</a:t>
              </a:r>
            </a:p>
          </p:txBody>
        </p:sp>
        <p:sp>
          <p:nvSpPr>
            <p:cNvPr id="11" name="Freeform 10"/>
            <p:cNvSpPr/>
            <p:nvPr/>
          </p:nvSpPr>
          <p:spPr>
            <a:xfrm>
              <a:off x="3839815" y="2277223"/>
              <a:ext cx="670268" cy="957526"/>
            </a:xfrm>
            <a:custGeom>
              <a:avLst/>
              <a:gdLst>
                <a:gd name="connsiteX0" fmla="*/ 0 w 957526"/>
                <a:gd name="connsiteY0" fmla="*/ 0 h 670268"/>
                <a:gd name="connsiteX1" fmla="*/ 622392 w 957526"/>
                <a:gd name="connsiteY1" fmla="*/ 0 h 670268"/>
                <a:gd name="connsiteX2" fmla="*/ 957526 w 957526"/>
                <a:gd name="connsiteY2" fmla="*/ 335134 h 670268"/>
                <a:gd name="connsiteX3" fmla="*/ 622392 w 957526"/>
                <a:gd name="connsiteY3" fmla="*/ 670268 h 670268"/>
                <a:gd name="connsiteX4" fmla="*/ 0 w 957526"/>
                <a:gd name="connsiteY4" fmla="*/ 670268 h 670268"/>
                <a:gd name="connsiteX5" fmla="*/ 335134 w 957526"/>
                <a:gd name="connsiteY5" fmla="*/ 335134 h 670268"/>
                <a:gd name="connsiteX6" fmla="*/ 0 w 957526"/>
                <a:gd name="connsiteY6" fmla="*/ 0 h 67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526" h="670268">
                  <a:moveTo>
                    <a:pt x="957525" y="0"/>
                  </a:moveTo>
                  <a:lnTo>
                    <a:pt x="957525" y="435674"/>
                  </a:lnTo>
                  <a:lnTo>
                    <a:pt x="478763" y="670268"/>
                  </a:lnTo>
                  <a:lnTo>
                    <a:pt x="1" y="435674"/>
                  </a:lnTo>
                  <a:lnTo>
                    <a:pt x="1" y="0"/>
                  </a:lnTo>
                  <a:lnTo>
                    <a:pt x="478763" y="234594"/>
                  </a:lnTo>
                  <a:lnTo>
                    <a:pt x="95752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342119" rIns="6985" bIns="342119" numCol="1" spcCol="1270" anchor="ctr" anchorCtr="0">
              <a:noAutofit/>
            </a:bodyPr>
            <a:lstStyle/>
            <a:p>
              <a:pPr lvl="0" algn="ctr" defTabSz="488950">
                <a:lnSpc>
                  <a:spcPct val="90000"/>
                </a:lnSpc>
                <a:spcBef>
                  <a:spcPct val="0"/>
                </a:spcBef>
                <a:spcAft>
                  <a:spcPct val="35000"/>
                </a:spcAft>
              </a:pPr>
              <a:r>
                <a:rPr lang="en-GB" sz="1100" kern="1200">
                  <a:latin typeface="Arial" panose="020B0604020202020204" pitchFamily="34" charset="0"/>
                  <a:cs typeface="Arial" panose="020B0604020202020204" pitchFamily="34" charset="0"/>
                </a:rPr>
                <a:t>Impact driver</a:t>
              </a:r>
            </a:p>
          </p:txBody>
        </p:sp>
        <p:sp>
          <p:nvSpPr>
            <p:cNvPr id="12" name="Freeform 11"/>
            <p:cNvSpPr/>
            <p:nvPr/>
          </p:nvSpPr>
          <p:spPr>
            <a:xfrm>
              <a:off x="4510927" y="2266338"/>
              <a:ext cx="2793369" cy="622720"/>
            </a:xfrm>
            <a:custGeom>
              <a:avLst/>
              <a:gdLst>
                <a:gd name="connsiteX0" fmla="*/ 103789 w 622719"/>
                <a:gd name="connsiteY0" fmla="*/ 0 h 2272834"/>
                <a:gd name="connsiteX1" fmla="*/ 518930 w 622719"/>
                <a:gd name="connsiteY1" fmla="*/ 0 h 2272834"/>
                <a:gd name="connsiteX2" fmla="*/ 622719 w 622719"/>
                <a:gd name="connsiteY2" fmla="*/ 103789 h 2272834"/>
                <a:gd name="connsiteX3" fmla="*/ 622719 w 622719"/>
                <a:gd name="connsiteY3" fmla="*/ 2272834 h 2272834"/>
                <a:gd name="connsiteX4" fmla="*/ 622719 w 622719"/>
                <a:gd name="connsiteY4" fmla="*/ 2272834 h 2272834"/>
                <a:gd name="connsiteX5" fmla="*/ 0 w 622719"/>
                <a:gd name="connsiteY5" fmla="*/ 2272834 h 2272834"/>
                <a:gd name="connsiteX6" fmla="*/ 0 w 622719"/>
                <a:gd name="connsiteY6" fmla="*/ 2272834 h 2272834"/>
                <a:gd name="connsiteX7" fmla="*/ 0 w 622719"/>
                <a:gd name="connsiteY7" fmla="*/ 103789 h 2272834"/>
                <a:gd name="connsiteX8" fmla="*/ 103789 w 622719"/>
                <a:gd name="connsiteY8" fmla="*/ 0 h 227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719" h="2272834">
                  <a:moveTo>
                    <a:pt x="622719" y="378816"/>
                  </a:moveTo>
                  <a:lnTo>
                    <a:pt x="622719" y="1894018"/>
                  </a:lnTo>
                  <a:cubicBezTo>
                    <a:pt x="622719" y="2103231"/>
                    <a:pt x="609987" y="2272832"/>
                    <a:pt x="594282" y="2272832"/>
                  </a:cubicBezTo>
                  <a:lnTo>
                    <a:pt x="0" y="2272832"/>
                  </a:lnTo>
                  <a:lnTo>
                    <a:pt x="0" y="2272832"/>
                  </a:lnTo>
                  <a:lnTo>
                    <a:pt x="0" y="2"/>
                  </a:lnTo>
                  <a:lnTo>
                    <a:pt x="0" y="2"/>
                  </a:lnTo>
                  <a:lnTo>
                    <a:pt x="594282" y="2"/>
                  </a:lnTo>
                  <a:cubicBezTo>
                    <a:pt x="609987" y="2"/>
                    <a:pt x="622719" y="169603"/>
                    <a:pt x="622719" y="37881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38019" rIns="38019" bIns="38020" numCol="1" spcCol="1270" anchor="ctr" anchorCtr="0">
              <a:noAutofit/>
            </a:bodyPr>
            <a:lstStyle/>
            <a:p>
              <a:pPr marL="114300" lvl="1" indent="-114300" defTabSz="5334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Ploughing releases carbon to the atmosphere, </a:t>
              </a:r>
              <a:r>
                <a:rPr lang="en-US" sz="1200" dirty="0" err="1">
                  <a:latin typeface="Arial" panose="020B0604020202020204" pitchFamily="34" charset="0"/>
                  <a:cs typeface="Arial" panose="020B0604020202020204" pitchFamily="34" charset="0"/>
                </a:rPr>
                <a:t>fertiliser</a:t>
              </a:r>
              <a:r>
                <a:rPr lang="en-US" sz="1200" dirty="0">
                  <a:latin typeface="Arial" panose="020B0604020202020204" pitchFamily="34" charset="0"/>
                  <a:cs typeface="Arial" panose="020B0604020202020204" pitchFamily="34" charset="0"/>
                </a:rPr>
                <a:t> application contributes nitrous oxide and rumination of livestock generates methane (a very powerful greenhouse gas)</a:t>
              </a:r>
            </a:p>
          </p:txBody>
        </p:sp>
        <p:sp>
          <p:nvSpPr>
            <p:cNvPr id="13" name="Freeform 12"/>
            <p:cNvSpPr/>
            <p:nvPr/>
          </p:nvSpPr>
          <p:spPr>
            <a:xfrm>
              <a:off x="3839815" y="3082930"/>
              <a:ext cx="670268" cy="957526"/>
            </a:xfrm>
            <a:custGeom>
              <a:avLst/>
              <a:gdLst>
                <a:gd name="connsiteX0" fmla="*/ 0 w 957526"/>
                <a:gd name="connsiteY0" fmla="*/ 0 h 670268"/>
                <a:gd name="connsiteX1" fmla="*/ 622392 w 957526"/>
                <a:gd name="connsiteY1" fmla="*/ 0 h 670268"/>
                <a:gd name="connsiteX2" fmla="*/ 957526 w 957526"/>
                <a:gd name="connsiteY2" fmla="*/ 335134 h 670268"/>
                <a:gd name="connsiteX3" fmla="*/ 622392 w 957526"/>
                <a:gd name="connsiteY3" fmla="*/ 670268 h 670268"/>
                <a:gd name="connsiteX4" fmla="*/ 0 w 957526"/>
                <a:gd name="connsiteY4" fmla="*/ 670268 h 670268"/>
                <a:gd name="connsiteX5" fmla="*/ 335134 w 957526"/>
                <a:gd name="connsiteY5" fmla="*/ 335134 h 670268"/>
                <a:gd name="connsiteX6" fmla="*/ 0 w 957526"/>
                <a:gd name="connsiteY6" fmla="*/ 0 h 67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526" h="670268">
                  <a:moveTo>
                    <a:pt x="957525" y="0"/>
                  </a:moveTo>
                  <a:lnTo>
                    <a:pt x="957525" y="435674"/>
                  </a:lnTo>
                  <a:lnTo>
                    <a:pt x="478763" y="670268"/>
                  </a:lnTo>
                  <a:lnTo>
                    <a:pt x="1" y="435674"/>
                  </a:lnTo>
                  <a:lnTo>
                    <a:pt x="1" y="0"/>
                  </a:lnTo>
                  <a:lnTo>
                    <a:pt x="478763" y="234594"/>
                  </a:lnTo>
                  <a:lnTo>
                    <a:pt x="95752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342119" rIns="6985" bIns="342119" numCol="1" spcCol="1270" anchor="ctr" anchorCtr="0">
              <a:noAutofit/>
            </a:bodyPr>
            <a:lstStyle/>
            <a:p>
              <a:pPr lvl="0" algn="ctr" defTabSz="488950">
                <a:lnSpc>
                  <a:spcPct val="90000"/>
                </a:lnSpc>
                <a:spcBef>
                  <a:spcPct val="0"/>
                </a:spcBef>
                <a:spcAft>
                  <a:spcPct val="35000"/>
                </a:spcAft>
              </a:pPr>
              <a:r>
                <a:rPr lang="en-GB" sz="1100" kern="1200">
                  <a:latin typeface="Arial" panose="020B0604020202020204" pitchFamily="34" charset="0"/>
                  <a:cs typeface="Arial" panose="020B0604020202020204" pitchFamily="34" charset="0"/>
                </a:rPr>
                <a:t>Change in natural capital</a:t>
              </a:r>
            </a:p>
          </p:txBody>
        </p:sp>
        <p:sp>
          <p:nvSpPr>
            <p:cNvPr id="14" name="Freeform 13"/>
            <p:cNvSpPr/>
            <p:nvPr/>
          </p:nvSpPr>
          <p:spPr>
            <a:xfrm>
              <a:off x="4510927" y="3082930"/>
              <a:ext cx="2798080" cy="622392"/>
            </a:xfrm>
            <a:custGeom>
              <a:avLst/>
              <a:gdLst>
                <a:gd name="connsiteX0" fmla="*/ 103734 w 622392"/>
                <a:gd name="connsiteY0" fmla="*/ 0 h 2798080"/>
                <a:gd name="connsiteX1" fmla="*/ 518658 w 622392"/>
                <a:gd name="connsiteY1" fmla="*/ 0 h 2798080"/>
                <a:gd name="connsiteX2" fmla="*/ 622392 w 622392"/>
                <a:gd name="connsiteY2" fmla="*/ 103734 h 2798080"/>
                <a:gd name="connsiteX3" fmla="*/ 622392 w 622392"/>
                <a:gd name="connsiteY3" fmla="*/ 2798080 h 2798080"/>
                <a:gd name="connsiteX4" fmla="*/ 622392 w 622392"/>
                <a:gd name="connsiteY4" fmla="*/ 2798080 h 2798080"/>
                <a:gd name="connsiteX5" fmla="*/ 0 w 622392"/>
                <a:gd name="connsiteY5" fmla="*/ 2798080 h 2798080"/>
                <a:gd name="connsiteX6" fmla="*/ 0 w 622392"/>
                <a:gd name="connsiteY6" fmla="*/ 2798080 h 2798080"/>
                <a:gd name="connsiteX7" fmla="*/ 0 w 622392"/>
                <a:gd name="connsiteY7" fmla="*/ 103734 h 2798080"/>
                <a:gd name="connsiteX8" fmla="*/ 103734 w 622392"/>
                <a:gd name="connsiteY8" fmla="*/ 0 h 27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92" h="2798080">
                  <a:moveTo>
                    <a:pt x="622392" y="466356"/>
                  </a:moveTo>
                  <a:lnTo>
                    <a:pt x="622392" y="2331724"/>
                  </a:lnTo>
                  <a:cubicBezTo>
                    <a:pt x="622392" y="2589287"/>
                    <a:pt x="612061" y="2798080"/>
                    <a:pt x="599318" y="2798080"/>
                  </a:cubicBezTo>
                  <a:lnTo>
                    <a:pt x="0" y="2798080"/>
                  </a:lnTo>
                  <a:lnTo>
                    <a:pt x="0" y="2798080"/>
                  </a:lnTo>
                  <a:lnTo>
                    <a:pt x="0" y="0"/>
                  </a:lnTo>
                  <a:lnTo>
                    <a:pt x="0" y="0"/>
                  </a:lnTo>
                  <a:lnTo>
                    <a:pt x="599318" y="0"/>
                  </a:lnTo>
                  <a:cubicBezTo>
                    <a:pt x="612061" y="0"/>
                    <a:pt x="622392" y="208793"/>
                    <a:pt x="622392" y="46635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38003" rIns="38002" bIns="38003" numCol="1" spcCol="1270" anchor="ctr" anchorCtr="0">
              <a:noAutofit/>
            </a:bodyPr>
            <a:lstStyle/>
            <a:p>
              <a:pPr marL="114300" lvl="1" indent="-114300" defTabSz="533400">
                <a:lnSpc>
                  <a:spcPct val="90000"/>
                </a:lnSpc>
                <a:spcBef>
                  <a:spcPct val="0"/>
                </a:spcBef>
                <a:spcAft>
                  <a:spcPct val="15000"/>
                </a:spcAft>
                <a:buChar char="••"/>
              </a:pPr>
              <a:r>
                <a:rPr lang="en-US" sz="1200" dirty="0">
                  <a:solidFill>
                    <a:sysClr val="windowText" lastClr="000000"/>
                  </a:solidFill>
                  <a:latin typeface="Arial" panose="020B0604020202020204" pitchFamily="34" charset="0"/>
                  <a:cs typeface="Arial" panose="020B0604020202020204" pitchFamily="34" charset="0"/>
                </a:rPr>
                <a:t>Change in GHG concentrations in the atmosphere</a:t>
              </a:r>
            </a:p>
          </p:txBody>
        </p:sp>
        <p:sp>
          <p:nvSpPr>
            <p:cNvPr id="15" name="Freeform 14"/>
            <p:cNvSpPr/>
            <p:nvPr/>
          </p:nvSpPr>
          <p:spPr>
            <a:xfrm>
              <a:off x="3839815" y="3888637"/>
              <a:ext cx="670268" cy="957526"/>
            </a:xfrm>
            <a:custGeom>
              <a:avLst/>
              <a:gdLst>
                <a:gd name="connsiteX0" fmla="*/ 0 w 957526"/>
                <a:gd name="connsiteY0" fmla="*/ 0 h 670268"/>
                <a:gd name="connsiteX1" fmla="*/ 622392 w 957526"/>
                <a:gd name="connsiteY1" fmla="*/ 0 h 670268"/>
                <a:gd name="connsiteX2" fmla="*/ 957526 w 957526"/>
                <a:gd name="connsiteY2" fmla="*/ 335134 h 670268"/>
                <a:gd name="connsiteX3" fmla="*/ 622392 w 957526"/>
                <a:gd name="connsiteY3" fmla="*/ 670268 h 670268"/>
                <a:gd name="connsiteX4" fmla="*/ 0 w 957526"/>
                <a:gd name="connsiteY4" fmla="*/ 670268 h 670268"/>
                <a:gd name="connsiteX5" fmla="*/ 335134 w 957526"/>
                <a:gd name="connsiteY5" fmla="*/ 335134 h 670268"/>
                <a:gd name="connsiteX6" fmla="*/ 0 w 957526"/>
                <a:gd name="connsiteY6" fmla="*/ 0 h 67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526" h="670268">
                  <a:moveTo>
                    <a:pt x="957525" y="0"/>
                  </a:moveTo>
                  <a:lnTo>
                    <a:pt x="957525" y="435674"/>
                  </a:lnTo>
                  <a:lnTo>
                    <a:pt x="478763" y="670268"/>
                  </a:lnTo>
                  <a:lnTo>
                    <a:pt x="1" y="435674"/>
                  </a:lnTo>
                  <a:lnTo>
                    <a:pt x="1" y="0"/>
                  </a:lnTo>
                  <a:lnTo>
                    <a:pt x="478763" y="234594"/>
                  </a:lnTo>
                  <a:lnTo>
                    <a:pt x="95752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342119" rIns="6985" bIns="342119" numCol="1" spcCol="1270" anchor="ctr" anchorCtr="0">
              <a:noAutofit/>
            </a:bodyPr>
            <a:lstStyle/>
            <a:p>
              <a:pPr lvl="0" algn="ctr"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Value</a:t>
              </a:r>
            </a:p>
          </p:txBody>
        </p:sp>
        <p:sp>
          <p:nvSpPr>
            <p:cNvPr id="16" name="Freeform 15"/>
            <p:cNvSpPr/>
            <p:nvPr/>
          </p:nvSpPr>
          <p:spPr>
            <a:xfrm>
              <a:off x="4506216" y="3888637"/>
              <a:ext cx="2798080" cy="622393"/>
            </a:xfrm>
            <a:custGeom>
              <a:avLst/>
              <a:gdLst>
                <a:gd name="connsiteX0" fmla="*/ 103734 w 622392"/>
                <a:gd name="connsiteY0" fmla="*/ 0 h 2798080"/>
                <a:gd name="connsiteX1" fmla="*/ 518658 w 622392"/>
                <a:gd name="connsiteY1" fmla="*/ 0 h 2798080"/>
                <a:gd name="connsiteX2" fmla="*/ 622392 w 622392"/>
                <a:gd name="connsiteY2" fmla="*/ 103734 h 2798080"/>
                <a:gd name="connsiteX3" fmla="*/ 622392 w 622392"/>
                <a:gd name="connsiteY3" fmla="*/ 2798080 h 2798080"/>
                <a:gd name="connsiteX4" fmla="*/ 622392 w 622392"/>
                <a:gd name="connsiteY4" fmla="*/ 2798080 h 2798080"/>
                <a:gd name="connsiteX5" fmla="*/ 0 w 622392"/>
                <a:gd name="connsiteY5" fmla="*/ 2798080 h 2798080"/>
                <a:gd name="connsiteX6" fmla="*/ 0 w 622392"/>
                <a:gd name="connsiteY6" fmla="*/ 2798080 h 2798080"/>
                <a:gd name="connsiteX7" fmla="*/ 0 w 622392"/>
                <a:gd name="connsiteY7" fmla="*/ 103734 h 2798080"/>
                <a:gd name="connsiteX8" fmla="*/ 103734 w 622392"/>
                <a:gd name="connsiteY8" fmla="*/ 0 h 27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92" h="2798080">
                  <a:moveTo>
                    <a:pt x="622392" y="466356"/>
                  </a:moveTo>
                  <a:lnTo>
                    <a:pt x="622392" y="2331724"/>
                  </a:lnTo>
                  <a:cubicBezTo>
                    <a:pt x="622392" y="2589287"/>
                    <a:pt x="612061" y="2798080"/>
                    <a:pt x="599318" y="2798080"/>
                  </a:cubicBezTo>
                  <a:lnTo>
                    <a:pt x="0" y="2798080"/>
                  </a:lnTo>
                  <a:lnTo>
                    <a:pt x="0" y="2798080"/>
                  </a:lnTo>
                  <a:lnTo>
                    <a:pt x="0" y="0"/>
                  </a:lnTo>
                  <a:lnTo>
                    <a:pt x="0" y="0"/>
                  </a:lnTo>
                  <a:lnTo>
                    <a:pt x="599318" y="0"/>
                  </a:lnTo>
                  <a:cubicBezTo>
                    <a:pt x="612061" y="0"/>
                    <a:pt x="622392" y="208793"/>
                    <a:pt x="622392" y="46635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38003" rIns="38002" bIns="38004" numCol="1" spcCol="1270" anchor="ctr" anchorCtr="0">
              <a:noAutofit/>
            </a:bodyPr>
            <a:lstStyle/>
            <a:p>
              <a:pPr marL="114300" lvl="1" indent="-114300" defTabSz="5334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Cost of carbon emissions (BEIS non-traded carbon value)</a:t>
              </a:r>
            </a:p>
          </p:txBody>
        </p:sp>
      </p:gr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4914106" y="5898679"/>
            <a:ext cx="1677194"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85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338328"/>
            <a:ext cx="7783286" cy="804672"/>
          </a:xfrm>
        </p:spPr>
        <p:txBody>
          <a:bodyPr/>
          <a:lstStyle/>
          <a:p>
            <a:r>
              <a:rPr lang="en-US" dirty="0"/>
              <a:t>MEASURE AND VALUE STAGE: How?</a:t>
            </a:r>
            <a:endParaRPr lang="en-GB" dirty="0"/>
          </a:p>
        </p:txBody>
      </p:sp>
      <p:sp>
        <p:nvSpPr>
          <p:cNvPr id="3" name="Slide Number Placeholder 2"/>
          <p:cNvSpPr>
            <a:spLocks noGrp="1"/>
          </p:cNvSpPr>
          <p:nvPr>
            <p:ph type="sldNum" sz="quarter" idx="10"/>
          </p:nvPr>
        </p:nvSpPr>
        <p:spPr/>
        <p:txBody>
          <a:bodyPr/>
          <a:lstStyle/>
          <a:p>
            <a:fld id="{4755468B-C2BA-8B42-ABD6-597061763577}" type="slidenum">
              <a:rPr lang="en-US" smtClean="0"/>
              <a:pPr/>
              <a:t>22</a:t>
            </a:fld>
            <a:endParaRPr lang="en-US" dirty="0"/>
          </a:p>
        </p:txBody>
      </p:sp>
      <p:sp>
        <p:nvSpPr>
          <p:cNvPr id="8" name="Content Placeholder 2"/>
          <p:cNvSpPr txBox="1">
            <a:spLocks/>
          </p:cNvSpPr>
          <p:nvPr/>
        </p:nvSpPr>
        <p:spPr>
          <a:xfrm>
            <a:off x="359228" y="1042300"/>
            <a:ext cx="8229600" cy="4639819"/>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00B5E2"/>
                </a:solidFill>
              </a:rPr>
              <a:t>Step 7: Value impacts and/or dependencies</a:t>
            </a:r>
          </a:p>
          <a:p>
            <a:r>
              <a:rPr lang="en-US" sz="1800" dirty="0"/>
              <a:t>This step considers the changes in natural capital that are likely to result from the impact drivers measured or estimated in Step 6.</a:t>
            </a:r>
          </a:p>
          <a:p>
            <a:r>
              <a:rPr lang="en-US" sz="1800" dirty="0"/>
              <a:t>It is important to separate out those changes that are attributable to business activities and those that are caused by external factors (e.g. the activities of others present in the landscape, climate change, </a:t>
            </a:r>
            <a:r>
              <a:rPr lang="en-US" sz="1800" dirty="0" err="1"/>
              <a:t>etc</a:t>
            </a:r>
            <a:r>
              <a:rPr lang="en-US" sz="1800" dirty="0"/>
              <a:t>)</a:t>
            </a:r>
          </a:p>
          <a:p>
            <a:r>
              <a:rPr lang="en-US" sz="1800" dirty="0"/>
              <a:t>Once the consequences of change (costs and benefits for the business and society) have been identified, the nature and significance of these changes should be described and valued</a:t>
            </a:r>
          </a:p>
          <a:p>
            <a:r>
              <a:rPr lang="en-US" sz="1800" dirty="0"/>
              <a:t>Valuation may be qualitative, quantitative or monetary</a:t>
            </a:r>
          </a:p>
          <a:p>
            <a:r>
              <a:rPr lang="en-US" sz="1800" dirty="0"/>
              <a:t>An accompanying narrative is helpful to explain changes in natural capital extent and ecosystem service provision</a:t>
            </a:r>
          </a:p>
          <a:p>
            <a:pPr marL="0" indent="0">
              <a:buNone/>
            </a:pPr>
            <a:endParaRPr lang="en-GB" dirty="0">
              <a:solidFill>
                <a:srgbClr val="00B5E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228" y="337534"/>
            <a:ext cx="457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4914106" y="5898679"/>
            <a:ext cx="1677194"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041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2" y="338328"/>
            <a:ext cx="7881257" cy="804672"/>
          </a:xfrm>
        </p:spPr>
        <p:txBody>
          <a:bodyPr/>
          <a:lstStyle/>
          <a:p>
            <a:pPr marL="457200" indent="-457200" algn="just">
              <a:lnSpc>
                <a:spcPct val="115000"/>
              </a:lnSpc>
              <a:spcBef>
                <a:spcPts val="600"/>
              </a:spcBef>
              <a:spcAft>
                <a:spcPts val="600"/>
              </a:spcAft>
            </a:pPr>
            <a:r>
              <a:rPr lang="en-GB" dirty="0">
                <a:solidFill>
                  <a:srgbClr val="538135"/>
                </a:solidFill>
                <a:ea typeface="Calibri"/>
                <a:cs typeface="Times New Roman"/>
              </a:rPr>
              <a:t>APPLY STAGE: So what? </a:t>
            </a:r>
            <a:endParaRPr lang="en-GB" sz="2000" dirty="0">
              <a:solidFill>
                <a:srgbClr val="538135"/>
              </a:solidFill>
              <a:ea typeface="Calibri"/>
              <a:cs typeface="Times New Roman"/>
            </a:endParaRPr>
          </a:p>
        </p:txBody>
      </p:sp>
      <p:sp>
        <p:nvSpPr>
          <p:cNvPr id="3" name="Slide Number Placeholder 2"/>
          <p:cNvSpPr>
            <a:spLocks noGrp="1"/>
          </p:cNvSpPr>
          <p:nvPr>
            <p:ph type="sldNum" sz="quarter" idx="10"/>
          </p:nvPr>
        </p:nvSpPr>
        <p:spPr/>
        <p:txBody>
          <a:bodyPr/>
          <a:lstStyle/>
          <a:p>
            <a:fld id="{4755468B-C2BA-8B42-ABD6-597061763577}" type="slidenum">
              <a:rPr lang="en-US" smtClean="0"/>
              <a:pPr/>
              <a:t>23</a:t>
            </a:fld>
            <a:endParaRPr lang="en-US" dirty="0"/>
          </a:p>
        </p:txBody>
      </p:sp>
      <p:sp>
        <p:nvSpPr>
          <p:cNvPr id="6" name="Content Placeholder 2"/>
          <p:cNvSpPr txBox="1">
            <a:spLocks/>
          </p:cNvSpPr>
          <p:nvPr/>
        </p:nvSpPr>
        <p:spPr>
          <a:xfrm>
            <a:off x="359227" y="904876"/>
            <a:ext cx="8595871" cy="4777244"/>
          </a:xfrm>
          <a:prstGeom prst="rect">
            <a:avLst/>
          </a:prstGeom>
        </p:spPr>
        <p:txBody>
          <a:bodyPr/>
          <a:lstStyle>
            <a:lvl1pPr marL="231775" indent="-231775" algn="l" defTabSz="914400" rtl="0" eaLnBrk="1" latinLnBrk="0" hangingPunct="1">
              <a:spcBef>
                <a:spcPts val="1200"/>
              </a:spcBef>
              <a:buFont typeface="Arial" pitchFamily="34" charset="0"/>
              <a:buChar char="–"/>
              <a:defRPr sz="2400" kern="1200">
                <a:solidFill>
                  <a:schemeClr val="tx1"/>
                </a:solidFill>
                <a:latin typeface="+mn-lt"/>
                <a:ea typeface="+mn-ea"/>
                <a:cs typeface="Arial" panose="020B0604020202020204" pitchFamily="34" charset="0"/>
              </a:defRPr>
            </a:lvl1pPr>
            <a:lvl2pPr marL="511175" indent="-228600" algn="l" defTabSz="914400" rtl="0" eaLnBrk="1" latinLnBrk="0" hangingPunct="1">
              <a:spcBef>
                <a:spcPts val="400"/>
              </a:spcBef>
              <a:buFont typeface="Arial" pitchFamily="34" charset="0"/>
              <a:buChar char="•"/>
              <a:defRPr sz="2000" kern="1200">
                <a:solidFill>
                  <a:schemeClr val="tx1"/>
                </a:solidFill>
                <a:latin typeface="+mn-lt"/>
                <a:ea typeface="+mn-ea"/>
                <a:cs typeface="Arial" panose="020B0604020202020204" pitchFamily="34" charset="0"/>
              </a:defRPr>
            </a:lvl2pPr>
            <a:lvl3pPr marL="685800" indent="-173038"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Arial" panose="020B0604020202020204"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600"/>
              </a:spcBef>
              <a:spcAft>
                <a:spcPts val="600"/>
              </a:spcAft>
              <a:buNone/>
            </a:pPr>
            <a:r>
              <a:rPr lang="en-GB" sz="2000" b="1" dirty="0">
                <a:solidFill>
                  <a:srgbClr val="538135"/>
                </a:solidFill>
                <a:ea typeface="Times New Roman"/>
                <a:cs typeface="Times New Roman"/>
              </a:rPr>
              <a:t>Step 08: Interpret and test the results</a:t>
            </a:r>
            <a:endParaRPr lang="en-GB" sz="2000" dirty="0">
              <a:latin typeface="Calibri"/>
              <a:ea typeface="Calibri"/>
              <a:cs typeface="Times New Roman"/>
            </a:endParaRPr>
          </a:p>
          <a:p>
            <a:pPr algn="just">
              <a:lnSpc>
                <a:spcPct val="115000"/>
              </a:lnSpc>
              <a:spcBef>
                <a:spcPts val="600"/>
              </a:spcBef>
              <a:spcAft>
                <a:spcPts val="600"/>
              </a:spcAft>
            </a:pPr>
            <a:r>
              <a:rPr lang="en-GB" sz="1800" dirty="0">
                <a:ea typeface="Calibri"/>
                <a:cs typeface="Times New Roman"/>
              </a:rPr>
              <a:t>Identify </a:t>
            </a:r>
            <a:r>
              <a:rPr lang="en-GB" sz="1800" b="1" dirty="0">
                <a:ea typeface="Calibri"/>
                <a:cs typeface="Times New Roman"/>
              </a:rPr>
              <a:t>risks and opportunities</a:t>
            </a:r>
            <a:r>
              <a:rPr lang="en-GB" sz="1800" dirty="0">
                <a:ea typeface="Calibri"/>
                <a:cs typeface="Times New Roman"/>
              </a:rPr>
              <a:t> associated with farm/estate dependencies and impacts, e.g.,</a:t>
            </a:r>
          </a:p>
          <a:p>
            <a:pPr lvl="1">
              <a:lnSpc>
                <a:spcPct val="115000"/>
              </a:lnSpc>
              <a:spcAft>
                <a:spcPts val="600"/>
              </a:spcAft>
            </a:pPr>
            <a:r>
              <a:rPr lang="en-GB" sz="1600" dirty="0"/>
              <a:t>Potential changes to the level of government support to farmers</a:t>
            </a:r>
          </a:p>
          <a:p>
            <a:pPr lvl="1">
              <a:lnSpc>
                <a:spcPct val="115000"/>
              </a:lnSpc>
              <a:spcAft>
                <a:spcPts val="600"/>
              </a:spcAft>
            </a:pPr>
            <a:r>
              <a:rPr lang="en-GB" sz="1600" dirty="0"/>
              <a:t>Implications of climate change for resilience to flooding, spread of pests and diseases, </a:t>
            </a:r>
            <a:r>
              <a:rPr lang="en-GB" sz="1600" dirty="0" err="1"/>
              <a:t>etc</a:t>
            </a:r>
            <a:endParaRPr lang="en-GB" sz="1600" dirty="0"/>
          </a:p>
          <a:p>
            <a:pPr marL="0" indent="0" algn="just">
              <a:lnSpc>
                <a:spcPct val="115000"/>
              </a:lnSpc>
              <a:spcBef>
                <a:spcPts val="600"/>
              </a:spcBef>
              <a:spcAft>
                <a:spcPts val="600"/>
              </a:spcAft>
              <a:buNone/>
            </a:pPr>
            <a:r>
              <a:rPr lang="en-GB" sz="2000" dirty="0">
                <a:ea typeface="Calibri"/>
                <a:cs typeface="Times New Roman"/>
              </a:rPr>
              <a:t> </a:t>
            </a:r>
            <a:r>
              <a:rPr lang="en-GB" sz="2000" b="1" dirty="0">
                <a:solidFill>
                  <a:srgbClr val="538135"/>
                </a:solidFill>
                <a:ea typeface="Times New Roman"/>
                <a:cs typeface="Times New Roman"/>
              </a:rPr>
              <a:t>Step 09: Take action</a:t>
            </a:r>
            <a:endParaRPr lang="en-GB" sz="2000" dirty="0">
              <a:latin typeface="Calibri"/>
              <a:ea typeface="Calibri"/>
              <a:cs typeface="Times New Roman"/>
            </a:endParaRPr>
          </a:p>
          <a:p>
            <a:pPr algn="just">
              <a:lnSpc>
                <a:spcPct val="115000"/>
              </a:lnSpc>
              <a:spcBef>
                <a:spcPts val="600"/>
              </a:spcBef>
              <a:spcAft>
                <a:spcPts val="600"/>
              </a:spcAft>
            </a:pPr>
            <a:r>
              <a:rPr lang="en-GB" sz="1800" dirty="0">
                <a:ea typeface="Calibri"/>
                <a:cs typeface="Times New Roman"/>
              </a:rPr>
              <a:t>List the proposed </a:t>
            </a:r>
            <a:r>
              <a:rPr lang="en-GB" sz="1800" b="1" dirty="0">
                <a:ea typeface="Calibri"/>
                <a:cs typeface="Times New Roman"/>
              </a:rPr>
              <a:t>actions for consideration</a:t>
            </a:r>
            <a:r>
              <a:rPr lang="en-GB" sz="1800" dirty="0">
                <a:ea typeface="Calibri"/>
                <a:cs typeface="Times New Roman"/>
              </a:rPr>
              <a:t> of the farmer /estate staff, e.g.,</a:t>
            </a:r>
          </a:p>
          <a:p>
            <a:pPr lvl="1"/>
            <a:r>
              <a:rPr lang="en-GB" sz="1600" dirty="0"/>
              <a:t>Identify a few key indicators to track natural capital e.g. soil organic matter, biodiversity abundance/diversity index</a:t>
            </a:r>
          </a:p>
          <a:p>
            <a:pPr lvl="1"/>
            <a:r>
              <a:rPr lang="en-GB" sz="1600" dirty="0"/>
              <a:t>Apply a natural capital approach to investment and land use decisions (e.g. taking on land, wetland creation)</a:t>
            </a:r>
          </a:p>
          <a:p>
            <a:pPr lvl="1"/>
            <a:r>
              <a:rPr lang="en-GB" sz="1600" dirty="0"/>
              <a:t>Keep a watching brief on future public schemes for natural capital maintenance and enhancement</a:t>
            </a:r>
          </a:p>
          <a:p>
            <a:pPr marL="0" indent="0">
              <a:buNone/>
            </a:pPr>
            <a:endParaRPr lang="en-GB" dirty="0">
              <a:solidFill>
                <a:srgbClr val="00B5E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217" y="338328"/>
            <a:ext cx="427379" cy="42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60096"/>
          <a:stretch/>
        </p:blipFill>
        <p:spPr bwMode="auto">
          <a:xfrm>
            <a:off x="380206" y="5912026"/>
            <a:ext cx="8574893" cy="42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7372350" y="5898678"/>
            <a:ext cx="1114425" cy="53228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121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115226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Terminology</a:t>
            </a:r>
          </a:p>
        </p:txBody>
      </p:sp>
    </p:spTree>
    <p:extLst>
      <p:ext uri="{BB962C8B-B14F-4D97-AF65-F5344CB8AC3E}">
        <p14:creationId xmlns:p14="http://schemas.microsoft.com/office/powerpoint/2010/main" val="294852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Natural capital</a:t>
            </a:r>
          </a:p>
        </p:txBody>
      </p:sp>
      <p:sp>
        <p:nvSpPr>
          <p:cNvPr id="3" name="Content Placeholder 2"/>
          <p:cNvSpPr>
            <a:spLocks noGrp="1"/>
          </p:cNvSpPr>
          <p:nvPr>
            <p:ph idx="1"/>
          </p:nvPr>
        </p:nvSpPr>
        <p:spPr>
          <a:xfrm>
            <a:off x="346875" y="970517"/>
            <a:ext cx="7765029" cy="4639819"/>
          </a:xfrm>
        </p:spPr>
        <p:txBody>
          <a:bodyPr/>
          <a:lstStyle/>
          <a:p>
            <a:pPr marL="0" indent="0" algn="r">
              <a:buNone/>
            </a:pPr>
            <a:endParaRPr lang="en-US" sz="2000" i="1" dirty="0"/>
          </a:p>
          <a:p>
            <a:r>
              <a:rPr lang="en-US" sz="2000" dirty="0"/>
              <a:t>“The stock of renewable and non-renewable resources (e.g. plants, animals, air, water, soils, minerals) that combine to yield a flow of benefits that are of value to people.</a:t>
            </a:r>
          </a:p>
          <a:p>
            <a:pPr marL="0" indent="0" algn="r">
              <a:buNone/>
            </a:pPr>
            <a:r>
              <a:rPr lang="en-US" sz="2000" i="1" dirty="0"/>
              <a:t>(Natural Capital Coalition)</a:t>
            </a:r>
            <a:endParaRPr lang="en-GB" sz="20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7320" y="3536671"/>
            <a:ext cx="7680475" cy="306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93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Ecosystem services</a:t>
            </a:r>
          </a:p>
        </p:txBody>
      </p:sp>
      <p:sp>
        <p:nvSpPr>
          <p:cNvPr id="3" name="Content Placeholder 2"/>
          <p:cNvSpPr>
            <a:spLocks noGrp="1"/>
          </p:cNvSpPr>
          <p:nvPr>
            <p:ph idx="1"/>
          </p:nvPr>
        </p:nvSpPr>
        <p:spPr/>
        <p:txBody>
          <a:bodyPr/>
          <a:lstStyle/>
          <a:p>
            <a:pPr>
              <a:spcAft>
                <a:spcPts val="600"/>
              </a:spcAft>
            </a:pPr>
            <a:r>
              <a:rPr lang="en-GB" sz="2000" dirty="0"/>
              <a:t>“The benefits that people obtain from ecosystems” </a:t>
            </a:r>
          </a:p>
          <a:p>
            <a:pPr marL="0" indent="0" algn="r">
              <a:spcAft>
                <a:spcPts val="600"/>
              </a:spcAft>
              <a:buNone/>
            </a:pPr>
            <a:r>
              <a:rPr lang="en-GB" sz="2000" dirty="0"/>
              <a:t>Millennium Ecosystem Assessment, 2005</a:t>
            </a:r>
          </a:p>
          <a:p>
            <a:pPr>
              <a:spcAft>
                <a:spcPts val="600"/>
              </a:spcAft>
            </a:pPr>
            <a:r>
              <a:rPr lang="en-GB" sz="2000" dirty="0"/>
              <a:t>Ecosystem services include:</a:t>
            </a:r>
          </a:p>
        </p:txBody>
      </p:sp>
      <p:graphicFrame>
        <p:nvGraphicFramePr>
          <p:cNvPr id="11" name="Diagram 10"/>
          <p:cNvGraphicFramePr/>
          <p:nvPr>
            <p:extLst>
              <p:ext uri="{D42A27DB-BD31-4B8C-83A1-F6EECF244321}">
                <p14:modId xmlns:p14="http://schemas.microsoft.com/office/powerpoint/2010/main" val="3687967169"/>
              </p:ext>
            </p:extLst>
          </p:nvPr>
        </p:nvGraphicFramePr>
        <p:xfrm>
          <a:off x="160261" y="2958088"/>
          <a:ext cx="8784976" cy="35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92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4212" y="1338059"/>
            <a:ext cx="8384827" cy="534934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79041" y="5158093"/>
            <a:ext cx="1228068" cy="538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Habitat for wildlife</a:t>
            </a:r>
          </a:p>
        </p:txBody>
      </p:sp>
      <p:sp>
        <p:nvSpPr>
          <p:cNvPr id="9" name="Rounded Rectangle 8"/>
          <p:cNvSpPr/>
          <p:nvPr/>
        </p:nvSpPr>
        <p:spPr>
          <a:xfrm>
            <a:off x="2176030" y="1922973"/>
            <a:ext cx="1144172" cy="5836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Air quality regulation</a:t>
            </a:r>
          </a:p>
        </p:txBody>
      </p:sp>
      <p:sp>
        <p:nvSpPr>
          <p:cNvPr id="10" name="Rounded Rectangle 9"/>
          <p:cNvSpPr/>
          <p:nvPr/>
        </p:nvSpPr>
        <p:spPr>
          <a:xfrm>
            <a:off x="1059450" y="3165663"/>
            <a:ext cx="899835"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Timber</a:t>
            </a:r>
          </a:p>
        </p:txBody>
      </p:sp>
      <p:sp>
        <p:nvSpPr>
          <p:cNvPr id="12" name="Rounded Rectangle 11"/>
          <p:cNvSpPr/>
          <p:nvPr/>
        </p:nvSpPr>
        <p:spPr>
          <a:xfrm>
            <a:off x="610480" y="3654714"/>
            <a:ext cx="1071652" cy="3257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Woodfuel</a:t>
            </a:r>
          </a:p>
        </p:txBody>
      </p:sp>
      <p:sp>
        <p:nvSpPr>
          <p:cNvPr id="13" name="Rounded Rectangle 12"/>
          <p:cNvSpPr/>
          <p:nvPr/>
        </p:nvSpPr>
        <p:spPr>
          <a:xfrm>
            <a:off x="6980349" y="4012731"/>
            <a:ext cx="1440320" cy="8185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Opportunities for</a:t>
            </a:r>
          </a:p>
          <a:p>
            <a:pPr algn="ctr"/>
            <a:r>
              <a:rPr lang="en-GB" sz="1400" b="1" dirty="0">
                <a:solidFill>
                  <a:schemeClr val="tx2"/>
                </a:solidFill>
                <a:latin typeface="Arial" panose="020B0604020202020204" pitchFamily="34" charset="0"/>
                <a:cs typeface="Arial" panose="020B0604020202020204" pitchFamily="34" charset="0"/>
              </a:rPr>
              <a:t>Recreation</a:t>
            </a:r>
          </a:p>
        </p:txBody>
      </p:sp>
      <p:sp>
        <p:nvSpPr>
          <p:cNvPr id="14" name="Rounded Rectangle 13"/>
          <p:cNvSpPr/>
          <p:nvPr/>
        </p:nvSpPr>
        <p:spPr>
          <a:xfrm>
            <a:off x="2258181" y="4115192"/>
            <a:ext cx="1494915" cy="538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Flood management</a:t>
            </a:r>
          </a:p>
        </p:txBody>
      </p:sp>
      <p:sp>
        <p:nvSpPr>
          <p:cNvPr id="15" name="Rounded Rectangle 14"/>
          <p:cNvSpPr/>
          <p:nvPr/>
        </p:nvSpPr>
        <p:spPr>
          <a:xfrm>
            <a:off x="4029105" y="2118323"/>
            <a:ext cx="1176783" cy="543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Climate regulation</a:t>
            </a:r>
          </a:p>
        </p:txBody>
      </p:sp>
      <p:sp>
        <p:nvSpPr>
          <p:cNvPr id="16" name="Rounded Rectangle 15"/>
          <p:cNvSpPr/>
          <p:nvPr/>
        </p:nvSpPr>
        <p:spPr>
          <a:xfrm>
            <a:off x="3205040" y="5057959"/>
            <a:ext cx="1096111" cy="5332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Soil </a:t>
            </a:r>
          </a:p>
          <a:p>
            <a:pPr algn="ctr"/>
            <a:r>
              <a:rPr lang="en-GB" sz="1400" b="1" dirty="0">
                <a:solidFill>
                  <a:schemeClr val="tx2"/>
                </a:solidFill>
                <a:latin typeface="Arial" panose="020B0604020202020204" pitchFamily="34" charset="0"/>
                <a:cs typeface="Arial" panose="020B0604020202020204" pitchFamily="34" charset="0"/>
              </a:rPr>
              <a:t>formation</a:t>
            </a:r>
          </a:p>
        </p:txBody>
      </p:sp>
      <p:sp>
        <p:nvSpPr>
          <p:cNvPr id="18" name="Rounded Rectangle 17"/>
          <p:cNvSpPr/>
          <p:nvPr/>
        </p:nvSpPr>
        <p:spPr>
          <a:xfrm>
            <a:off x="5205888" y="4393292"/>
            <a:ext cx="1199148" cy="538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Erosion regulation</a:t>
            </a:r>
          </a:p>
        </p:txBody>
      </p:sp>
      <p:sp>
        <p:nvSpPr>
          <p:cNvPr id="22" name="Rounded Rectangle 21"/>
          <p:cNvSpPr/>
          <p:nvPr/>
        </p:nvSpPr>
        <p:spPr>
          <a:xfrm>
            <a:off x="2484429" y="3349409"/>
            <a:ext cx="835773" cy="538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Water quality</a:t>
            </a:r>
          </a:p>
        </p:txBody>
      </p:sp>
      <p:sp>
        <p:nvSpPr>
          <p:cNvPr id="24" name="Rounded Rectangle 23"/>
          <p:cNvSpPr/>
          <p:nvPr/>
        </p:nvSpPr>
        <p:spPr>
          <a:xfrm>
            <a:off x="680616" y="5161687"/>
            <a:ext cx="931380" cy="3257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Food</a:t>
            </a:r>
          </a:p>
        </p:txBody>
      </p:sp>
      <p:sp>
        <p:nvSpPr>
          <p:cNvPr id="25" name="Rounded Rectangle 24"/>
          <p:cNvSpPr/>
          <p:nvPr/>
        </p:nvSpPr>
        <p:spPr>
          <a:xfrm>
            <a:off x="4936602" y="3349409"/>
            <a:ext cx="1342439" cy="5481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Landscape aesthetics</a:t>
            </a:r>
          </a:p>
        </p:txBody>
      </p:sp>
      <p:sp>
        <p:nvSpPr>
          <p:cNvPr id="39" name="Rounded Rectangle 38"/>
          <p:cNvSpPr/>
          <p:nvPr/>
        </p:nvSpPr>
        <p:spPr>
          <a:xfrm>
            <a:off x="6952372" y="2661971"/>
            <a:ext cx="1496271" cy="956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chemeClr val="tx2"/>
                </a:solidFill>
                <a:latin typeface="Arial" panose="020B0604020202020204" pitchFamily="34" charset="0"/>
                <a:cs typeface="Arial" panose="020B0604020202020204" pitchFamily="34" charset="0"/>
              </a:rPr>
              <a:t>Opportunities for scientific research and education</a:t>
            </a:r>
          </a:p>
        </p:txBody>
      </p:sp>
      <p:sp>
        <p:nvSpPr>
          <p:cNvPr id="40" name="Rounded Rectangle 39"/>
          <p:cNvSpPr/>
          <p:nvPr/>
        </p:nvSpPr>
        <p:spPr>
          <a:xfrm>
            <a:off x="444213" y="395158"/>
            <a:ext cx="6536136" cy="3904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en-GB" sz="2800" b="1" dirty="0">
                <a:solidFill>
                  <a:schemeClr val="accent1"/>
                </a:solidFill>
                <a:latin typeface="+mj-lt"/>
                <a:ea typeface="+mj-ea"/>
                <a:cs typeface="Arial" panose="020B0604020202020204" pitchFamily="34" charset="0"/>
              </a:rPr>
              <a:t>Healthy habitats provide numerous ecosystem services</a:t>
            </a:r>
          </a:p>
        </p:txBody>
      </p:sp>
    </p:spTree>
    <p:extLst>
      <p:ext uri="{BB962C8B-B14F-4D97-AF65-F5344CB8AC3E}">
        <p14:creationId xmlns:p14="http://schemas.microsoft.com/office/powerpoint/2010/main" val="125978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8" grpId="0" animBg="1"/>
      <p:bldP spid="22" grpId="0" animBg="1"/>
      <p:bldP spid="24" grpId="0" animBg="1"/>
      <p:bldP spid="25"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Natural Capital Protocol</a:t>
            </a:r>
          </a:p>
        </p:txBody>
      </p:sp>
    </p:spTree>
    <p:extLst>
      <p:ext uri="{BB962C8B-B14F-4D97-AF65-F5344CB8AC3E}">
        <p14:creationId xmlns:p14="http://schemas.microsoft.com/office/powerpoint/2010/main" val="64290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Natural Capital Protocol</a:t>
            </a:r>
          </a:p>
        </p:txBody>
      </p:sp>
      <p:sp>
        <p:nvSpPr>
          <p:cNvPr id="3" name="Slide Number Placeholder 2"/>
          <p:cNvSpPr>
            <a:spLocks noGrp="1"/>
          </p:cNvSpPr>
          <p:nvPr>
            <p:ph type="sldNum" sz="quarter" idx="10"/>
          </p:nvPr>
        </p:nvSpPr>
        <p:spPr/>
        <p:txBody>
          <a:bodyPr/>
          <a:lstStyle/>
          <a:p>
            <a:fld id="{4755468B-C2BA-8B42-ABD6-597061763577}" type="slidenum">
              <a:rPr lang="en-US" smtClean="0"/>
              <a:pPr/>
              <a:t>8</a:t>
            </a:fld>
            <a:endParaRPr lang="en-US" dirty="0"/>
          </a:p>
        </p:txBody>
      </p:sp>
      <p:sp>
        <p:nvSpPr>
          <p:cNvPr id="5" name="Content Placeholder 4"/>
          <p:cNvSpPr>
            <a:spLocks noGrp="1"/>
          </p:cNvSpPr>
          <p:nvPr>
            <p:ph sz="quarter" idx="12"/>
          </p:nvPr>
        </p:nvSpPr>
        <p:spPr>
          <a:xfrm>
            <a:off x="342900" y="1142999"/>
            <a:ext cx="5768189" cy="5045075"/>
          </a:xfrm>
        </p:spPr>
        <p:txBody>
          <a:bodyPr/>
          <a:lstStyle/>
          <a:p>
            <a:r>
              <a:rPr lang="en-US" sz="2000" dirty="0"/>
              <a:t>A </a:t>
            </a:r>
            <a:r>
              <a:rPr lang="en-US" sz="2000" b="1" dirty="0"/>
              <a:t>standardized framework </a:t>
            </a:r>
            <a:r>
              <a:rPr lang="en-US" sz="2000" dirty="0"/>
              <a:t>for business to identify, </a:t>
            </a:r>
            <a:r>
              <a:rPr lang="en-US" sz="2000" b="1" dirty="0"/>
              <a:t>measure and value </a:t>
            </a:r>
            <a:r>
              <a:rPr lang="en-US" sz="2000" dirty="0"/>
              <a:t>its direct and indirect impacts and dependencies on natural capital</a:t>
            </a:r>
          </a:p>
          <a:p>
            <a:r>
              <a:rPr lang="en-US" sz="2000" dirty="0"/>
              <a:t>Designed</a:t>
            </a:r>
            <a:r>
              <a:rPr lang="en-US" sz="2000" dirty="0">
                <a:solidFill>
                  <a:schemeClr val="tx1">
                    <a:lumMod val="50000"/>
                    <a:lumOff val="50000"/>
                  </a:schemeClr>
                </a:solidFill>
              </a:rPr>
              <a:t> </a:t>
            </a:r>
            <a:r>
              <a:rPr lang="en-US" sz="2000" dirty="0"/>
              <a:t>to help business generate trusted, credible, and actionable information for business managers to inform decisions</a:t>
            </a:r>
          </a:p>
          <a:p>
            <a:r>
              <a:rPr lang="en-US" sz="2000" dirty="0"/>
              <a:t>Can help identify natural capital risks and opportunities for business</a:t>
            </a:r>
          </a:p>
          <a:p>
            <a:pPr lvl="1"/>
            <a:r>
              <a:rPr lang="en-US" sz="1800" dirty="0"/>
              <a:t>Operational</a:t>
            </a:r>
          </a:p>
          <a:p>
            <a:pPr lvl="1"/>
            <a:r>
              <a:rPr lang="en-US" sz="1800" dirty="0"/>
              <a:t>Legal and regulatory</a:t>
            </a:r>
          </a:p>
          <a:p>
            <a:pPr lvl="1"/>
            <a:r>
              <a:rPr lang="en-US" sz="1800" dirty="0"/>
              <a:t>Financing</a:t>
            </a:r>
          </a:p>
          <a:p>
            <a:pPr lvl="1"/>
            <a:r>
              <a:rPr lang="en-US" sz="1800" dirty="0"/>
              <a:t>Reputational and marketing</a:t>
            </a:r>
          </a:p>
          <a:p>
            <a:pPr lvl="1"/>
            <a:r>
              <a:rPr lang="en-US" sz="1800" dirty="0"/>
              <a:t>Societal</a:t>
            </a:r>
          </a:p>
          <a:p>
            <a:endParaRPr lang="en-US"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089" y="1517059"/>
            <a:ext cx="3032911" cy="38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0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of the Natural Capital Protocol</a:t>
            </a:r>
          </a:p>
        </p:txBody>
      </p:sp>
      <p:grpSp>
        <p:nvGrpSpPr>
          <p:cNvPr id="6" name="Group 5"/>
          <p:cNvGrpSpPr/>
          <p:nvPr/>
        </p:nvGrpSpPr>
        <p:grpSpPr>
          <a:xfrm>
            <a:off x="179749" y="1284589"/>
            <a:ext cx="7200764" cy="4124522"/>
            <a:chOff x="179747" y="1284589"/>
            <a:chExt cx="6871892" cy="4124522"/>
          </a:xfrm>
        </p:grpSpPr>
        <p:sp>
          <p:nvSpPr>
            <p:cNvPr id="8" name="Pie 7"/>
            <p:cNvSpPr/>
            <p:nvPr/>
          </p:nvSpPr>
          <p:spPr>
            <a:xfrm>
              <a:off x="179747" y="1307374"/>
              <a:ext cx="4101737" cy="4101737"/>
            </a:xfrm>
            <a:prstGeom prst="pie">
              <a:avLst>
                <a:gd name="adj1" fmla="val 5400000"/>
                <a:gd name="adj2" fmla="val 162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reeform 8"/>
            <p:cNvSpPr/>
            <p:nvPr/>
          </p:nvSpPr>
          <p:spPr>
            <a:xfrm>
              <a:off x="2230615" y="1284589"/>
              <a:ext cx="4785360" cy="4101737"/>
            </a:xfrm>
            <a:custGeom>
              <a:avLst/>
              <a:gdLst>
                <a:gd name="connsiteX0" fmla="*/ 0 w 4785360"/>
                <a:gd name="connsiteY0" fmla="*/ 0 h 4101737"/>
                <a:gd name="connsiteX1" fmla="*/ 4785360 w 4785360"/>
                <a:gd name="connsiteY1" fmla="*/ 0 h 4101737"/>
                <a:gd name="connsiteX2" fmla="*/ 4785360 w 4785360"/>
                <a:gd name="connsiteY2" fmla="*/ 4101737 h 4101737"/>
                <a:gd name="connsiteX3" fmla="*/ 0 w 4785360"/>
                <a:gd name="connsiteY3" fmla="*/ 4101737 h 4101737"/>
                <a:gd name="connsiteX4" fmla="*/ 0 w 4785360"/>
                <a:gd name="connsiteY4" fmla="*/ 0 h 410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4101737">
                  <a:moveTo>
                    <a:pt x="0" y="0"/>
                  </a:moveTo>
                  <a:lnTo>
                    <a:pt x="4785360" y="0"/>
                  </a:lnTo>
                  <a:lnTo>
                    <a:pt x="4785360" y="4101737"/>
                  </a:lnTo>
                  <a:lnTo>
                    <a:pt x="0" y="4101737"/>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468880" bIns="3521660" numCol="1" spcCol="1270" anchor="ctr" anchorCtr="0">
              <a:noAutofit/>
            </a:bodyPr>
            <a:lstStyle/>
            <a:p>
              <a:pPr lvl="0" algn="l" defTabSz="889000">
                <a:lnSpc>
                  <a:spcPct val="90000"/>
                </a:lnSpc>
                <a:spcBef>
                  <a:spcPct val="0"/>
                </a:spcBef>
                <a:spcAft>
                  <a:spcPct val="35000"/>
                </a:spcAft>
              </a:pPr>
              <a:r>
                <a:rPr lang="en-GB" sz="1600" kern="1200" dirty="0"/>
                <a:t>Reporting / </a:t>
              </a:r>
            </a:p>
            <a:p>
              <a:pPr lvl="0" algn="l" defTabSz="889000">
                <a:lnSpc>
                  <a:spcPct val="90000"/>
                </a:lnSpc>
                <a:spcBef>
                  <a:spcPct val="0"/>
                </a:spcBef>
                <a:spcAft>
                  <a:spcPct val="35000"/>
                </a:spcAft>
              </a:pPr>
              <a:r>
                <a:rPr lang="en-GB" sz="1600" kern="1200" dirty="0"/>
                <a:t>Disclosure</a:t>
              </a:r>
            </a:p>
          </p:txBody>
        </p:sp>
        <p:sp>
          <p:nvSpPr>
            <p:cNvPr id="10" name="Pie 9"/>
            <p:cNvSpPr/>
            <p:nvPr/>
          </p:nvSpPr>
          <p:spPr>
            <a:xfrm>
              <a:off x="610428" y="1963652"/>
              <a:ext cx="3240372" cy="3240372"/>
            </a:xfrm>
            <a:prstGeom prst="pie">
              <a:avLst>
                <a:gd name="adj1" fmla="val 5400000"/>
                <a:gd name="adj2" fmla="val 16200000"/>
              </a:avLst>
            </a:prstGeom>
          </p:spPr>
          <p:style>
            <a:lnRef idx="2">
              <a:schemeClr val="lt1">
                <a:hueOff val="0"/>
                <a:satOff val="0"/>
                <a:lumOff val="0"/>
                <a:alphaOff val="0"/>
              </a:schemeClr>
            </a:lnRef>
            <a:fillRef idx="1">
              <a:schemeClr val="accent2">
                <a:hueOff val="-719331"/>
                <a:satOff val="-1931"/>
                <a:lumOff val="4313"/>
                <a:alphaOff val="0"/>
              </a:schemeClr>
            </a:fillRef>
            <a:effectRef idx="0">
              <a:schemeClr val="accent2">
                <a:hueOff val="-719331"/>
                <a:satOff val="-1931"/>
                <a:lumOff val="4313"/>
                <a:alphaOff val="0"/>
              </a:schemeClr>
            </a:effectRef>
            <a:fontRef idx="minor">
              <a:schemeClr val="lt1"/>
            </a:fontRef>
          </p:style>
        </p:sp>
        <p:sp>
          <p:nvSpPr>
            <p:cNvPr id="11" name="Freeform 10"/>
            <p:cNvSpPr/>
            <p:nvPr/>
          </p:nvSpPr>
          <p:spPr>
            <a:xfrm>
              <a:off x="2230615" y="1940867"/>
              <a:ext cx="4785360" cy="3240372"/>
            </a:xfrm>
            <a:custGeom>
              <a:avLst/>
              <a:gdLst>
                <a:gd name="connsiteX0" fmla="*/ 0 w 4785360"/>
                <a:gd name="connsiteY0" fmla="*/ 0 h 3240372"/>
                <a:gd name="connsiteX1" fmla="*/ 4785360 w 4785360"/>
                <a:gd name="connsiteY1" fmla="*/ 0 h 3240372"/>
                <a:gd name="connsiteX2" fmla="*/ 4785360 w 4785360"/>
                <a:gd name="connsiteY2" fmla="*/ 3240372 h 3240372"/>
                <a:gd name="connsiteX3" fmla="*/ 0 w 4785360"/>
                <a:gd name="connsiteY3" fmla="*/ 3240372 h 3240372"/>
                <a:gd name="connsiteX4" fmla="*/ 0 w 4785360"/>
                <a:gd name="connsiteY4" fmla="*/ 0 h 324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3240372">
                  <a:moveTo>
                    <a:pt x="0" y="0"/>
                  </a:moveTo>
                  <a:lnTo>
                    <a:pt x="4785360" y="0"/>
                  </a:lnTo>
                  <a:lnTo>
                    <a:pt x="4785360" y="3240372"/>
                  </a:lnTo>
                  <a:lnTo>
                    <a:pt x="0" y="3240372"/>
                  </a:lnTo>
                  <a:lnTo>
                    <a:pt x="0" y="0"/>
                  </a:lnTo>
                  <a:close/>
                </a:path>
              </a:pathLst>
            </a:custGeom>
          </p:spPr>
          <p:style>
            <a:lnRef idx="2">
              <a:schemeClr val="accent2">
                <a:hueOff val="-719331"/>
                <a:satOff val="-1931"/>
                <a:lumOff val="431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468880" bIns="2660295" numCol="1" spcCol="1270" anchor="ctr" anchorCtr="0">
              <a:noAutofit/>
            </a:bodyPr>
            <a:lstStyle/>
            <a:p>
              <a:pPr lvl="0" algn="l" defTabSz="889000">
                <a:lnSpc>
                  <a:spcPct val="90000"/>
                </a:lnSpc>
                <a:spcBef>
                  <a:spcPct val="0"/>
                </a:spcBef>
                <a:spcAft>
                  <a:spcPct val="35000"/>
                </a:spcAft>
              </a:pPr>
              <a:r>
                <a:rPr lang="en-GB" sz="1600" kern="1200" dirty="0"/>
                <a:t>Strategy</a:t>
              </a:r>
            </a:p>
          </p:txBody>
        </p:sp>
        <p:sp>
          <p:nvSpPr>
            <p:cNvPr id="12" name="Pie 11"/>
            <p:cNvSpPr/>
            <p:nvPr/>
          </p:nvSpPr>
          <p:spPr>
            <a:xfrm>
              <a:off x="1041111" y="2619930"/>
              <a:ext cx="2379007" cy="2379007"/>
            </a:xfrm>
            <a:prstGeom prst="pie">
              <a:avLst>
                <a:gd name="adj1" fmla="val 5400000"/>
                <a:gd name="adj2" fmla="val 16200000"/>
              </a:avLst>
            </a:prstGeom>
          </p:spPr>
          <p:style>
            <a:lnRef idx="2">
              <a:schemeClr val="lt1">
                <a:hueOff val="0"/>
                <a:satOff val="0"/>
                <a:lumOff val="0"/>
                <a:alphaOff val="0"/>
              </a:schemeClr>
            </a:lnRef>
            <a:fillRef idx="1">
              <a:schemeClr val="accent2">
                <a:hueOff val="-1438663"/>
                <a:satOff val="-3863"/>
                <a:lumOff val="8627"/>
                <a:alphaOff val="0"/>
              </a:schemeClr>
            </a:fillRef>
            <a:effectRef idx="0">
              <a:schemeClr val="accent2">
                <a:hueOff val="-1438663"/>
                <a:satOff val="-3863"/>
                <a:lumOff val="8627"/>
                <a:alphaOff val="0"/>
              </a:schemeClr>
            </a:effectRef>
            <a:fontRef idx="minor">
              <a:schemeClr val="lt1"/>
            </a:fontRef>
          </p:style>
        </p:sp>
        <p:sp>
          <p:nvSpPr>
            <p:cNvPr id="13" name="Freeform 12"/>
            <p:cNvSpPr/>
            <p:nvPr/>
          </p:nvSpPr>
          <p:spPr>
            <a:xfrm>
              <a:off x="2230614" y="2634298"/>
              <a:ext cx="4785360" cy="2379007"/>
            </a:xfrm>
            <a:custGeom>
              <a:avLst/>
              <a:gdLst>
                <a:gd name="connsiteX0" fmla="*/ 0 w 4785360"/>
                <a:gd name="connsiteY0" fmla="*/ 0 h 2379007"/>
                <a:gd name="connsiteX1" fmla="*/ 4785360 w 4785360"/>
                <a:gd name="connsiteY1" fmla="*/ 0 h 2379007"/>
                <a:gd name="connsiteX2" fmla="*/ 4785360 w 4785360"/>
                <a:gd name="connsiteY2" fmla="*/ 2379007 h 2379007"/>
                <a:gd name="connsiteX3" fmla="*/ 0 w 4785360"/>
                <a:gd name="connsiteY3" fmla="*/ 2379007 h 2379007"/>
                <a:gd name="connsiteX4" fmla="*/ 0 w 4785360"/>
                <a:gd name="connsiteY4" fmla="*/ 0 h 237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2379007">
                  <a:moveTo>
                    <a:pt x="0" y="0"/>
                  </a:moveTo>
                  <a:lnTo>
                    <a:pt x="4785360" y="0"/>
                  </a:lnTo>
                  <a:lnTo>
                    <a:pt x="4785360" y="2379007"/>
                  </a:lnTo>
                  <a:lnTo>
                    <a:pt x="0" y="2379007"/>
                  </a:lnTo>
                  <a:lnTo>
                    <a:pt x="0" y="0"/>
                  </a:lnTo>
                  <a:close/>
                </a:path>
              </a:pathLst>
            </a:custGeom>
          </p:spPr>
          <p:style>
            <a:lnRef idx="2">
              <a:schemeClr val="accent2">
                <a:hueOff val="-1438663"/>
                <a:satOff val="-3863"/>
                <a:lumOff val="86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468880" bIns="1798930" numCol="1" spcCol="1270" anchor="ctr" anchorCtr="0">
              <a:noAutofit/>
            </a:bodyPr>
            <a:lstStyle/>
            <a:p>
              <a:pPr lvl="0" algn="l" defTabSz="889000">
                <a:lnSpc>
                  <a:spcPct val="90000"/>
                </a:lnSpc>
                <a:spcBef>
                  <a:spcPct val="0"/>
                </a:spcBef>
                <a:spcAft>
                  <a:spcPct val="35000"/>
                </a:spcAft>
              </a:pPr>
              <a:r>
                <a:rPr lang="en-GB" sz="1600" kern="1200" dirty="0"/>
                <a:t>Decision support</a:t>
              </a:r>
            </a:p>
          </p:txBody>
        </p:sp>
        <p:sp>
          <p:nvSpPr>
            <p:cNvPr id="14" name="Pie 13"/>
            <p:cNvSpPr/>
            <p:nvPr/>
          </p:nvSpPr>
          <p:spPr>
            <a:xfrm>
              <a:off x="1471793" y="3276208"/>
              <a:ext cx="1517642" cy="1517642"/>
            </a:xfrm>
            <a:prstGeom prst="pie">
              <a:avLst>
                <a:gd name="adj1" fmla="val 5400000"/>
                <a:gd name="adj2" fmla="val 16200000"/>
              </a:avLst>
            </a:prstGeom>
          </p:spPr>
          <p:style>
            <a:lnRef idx="2">
              <a:schemeClr val="lt1">
                <a:hueOff val="0"/>
                <a:satOff val="0"/>
                <a:lumOff val="0"/>
                <a:alphaOff val="0"/>
              </a:schemeClr>
            </a:lnRef>
            <a:fillRef idx="1">
              <a:schemeClr val="accent2">
                <a:hueOff val="-2157995"/>
                <a:satOff val="-5794"/>
                <a:lumOff val="12940"/>
                <a:alphaOff val="0"/>
              </a:schemeClr>
            </a:fillRef>
            <a:effectRef idx="0">
              <a:schemeClr val="accent2">
                <a:hueOff val="-2157995"/>
                <a:satOff val="-5794"/>
                <a:lumOff val="12940"/>
                <a:alphaOff val="0"/>
              </a:schemeClr>
            </a:effectRef>
            <a:fontRef idx="minor">
              <a:schemeClr val="lt1"/>
            </a:fontRef>
          </p:style>
        </p:sp>
        <p:sp>
          <p:nvSpPr>
            <p:cNvPr id="15" name="Freeform 14"/>
            <p:cNvSpPr/>
            <p:nvPr/>
          </p:nvSpPr>
          <p:spPr>
            <a:xfrm>
              <a:off x="2230615" y="3276208"/>
              <a:ext cx="4785360" cy="1517642"/>
            </a:xfrm>
            <a:custGeom>
              <a:avLst/>
              <a:gdLst>
                <a:gd name="connsiteX0" fmla="*/ 0 w 4785360"/>
                <a:gd name="connsiteY0" fmla="*/ 0 h 1517642"/>
                <a:gd name="connsiteX1" fmla="*/ 4785360 w 4785360"/>
                <a:gd name="connsiteY1" fmla="*/ 0 h 1517642"/>
                <a:gd name="connsiteX2" fmla="*/ 4785360 w 4785360"/>
                <a:gd name="connsiteY2" fmla="*/ 1517642 h 1517642"/>
                <a:gd name="connsiteX3" fmla="*/ 0 w 4785360"/>
                <a:gd name="connsiteY3" fmla="*/ 1517642 h 1517642"/>
                <a:gd name="connsiteX4" fmla="*/ 0 w 4785360"/>
                <a:gd name="connsiteY4" fmla="*/ 0 h 1517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1517642">
                  <a:moveTo>
                    <a:pt x="0" y="0"/>
                  </a:moveTo>
                  <a:lnTo>
                    <a:pt x="4785360" y="0"/>
                  </a:lnTo>
                  <a:lnTo>
                    <a:pt x="4785360" y="1517642"/>
                  </a:lnTo>
                  <a:lnTo>
                    <a:pt x="0" y="1517642"/>
                  </a:lnTo>
                  <a:lnTo>
                    <a:pt x="0" y="0"/>
                  </a:lnTo>
                  <a:close/>
                </a:path>
              </a:pathLst>
            </a:custGeom>
          </p:spPr>
          <p:style>
            <a:lnRef idx="2">
              <a:schemeClr val="accent2">
                <a:hueOff val="-2157995"/>
                <a:satOff val="-5794"/>
                <a:lumOff val="1294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468880" bIns="937565" numCol="1" spcCol="1270" anchor="ctr" anchorCtr="0">
              <a:noAutofit/>
            </a:bodyPr>
            <a:lstStyle/>
            <a:p>
              <a:pPr lvl="0" algn="l" defTabSz="889000">
                <a:lnSpc>
                  <a:spcPct val="90000"/>
                </a:lnSpc>
                <a:spcBef>
                  <a:spcPct val="0"/>
                </a:spcBef>
                <a:spcAft>
                  <a:spcPct val="35000"/>
                </a:spcAft>
              </a:pPr>
              <a:r>
                <a:rPr lang="en-GB" sz="1600" kern="1200" dirty="0"/>
                <a:t>Value</a:t>
              </a:r>
            </a:p>
          </p:txBody>
        </p:sp>
        <p:sp>
          <p:nvSpPr>
            <p:cNvPr id="16" name="Pie 15"/>
            <p:cNvSpPr/>
            <p:nvPr/>
          </p:nvSpPr>
          <p:spPr>
            <a:xfrm>
              <a:off x="1902476" y="3932486"/>
              <a:ext cx="656277" cy="656277"/>
            </a:xfrm>
            <a:prstGeom prst="pie">
              <a:avLst>
                <a:gd name="adj1" fmla="val 5400000"/>
                <a:gd name="adj2" fmla="val 16200000"/>
              </a:avLst>
            </a:prstGeom>
          </p:spPr>
          <p:style>
            <a:lnRef idx="2">
              <a:schemeClr val="lt1">
                <a:hueOff val="0"/>
                <a:satOff val="0"/>
                <a:lumOff val="0"/>
                <a:alphaOff val="0"/>
              </a:schemeClr>
            </a:lnRef>
            <a:fillRef idx="1">
              <a:schemeClr val="accent2">
                <a:hueOff val="-2877326"/>
                <a:satOff val="-7725"/>
                <a:lumOff val="17254"/>
                <a:alphaOff val="0"/>
              </a:schemeClr>
            </a:fillRef>
            <a:effectRef idx="0">
              <a:schemeClr val="accent2">
                <a:hueOff val="-2877326"/>
                <a:satOff val="-7725"/>
                <a:lumOff val="17254"/>
                <a:alphaOff val="0"/>
              </a:schemeClr>
            </a:effectRef>
            <a:fontRef idx="minor">
              <a:schemeClr val="lt1"/>
            </a:fontRef>
          </p:style>
        </p:sp>
        <p:sp>
          <p:nvSpPr>
            <p:cNvPr id="17" name="Freeform 16"/>
            <p:cNvSpPr/>
            <p:nvPr/>
          </p:nvSpPr>
          <p:spPr>
            <a:xfrm>
              <a:off x="2230615" y="3932486"/>
              <a:ext cx="4785360" cy="656277"/>
            </a:xfrm>
            <a:custGeom>
              <a:avLst/>
              <a:gdLst>
                <a:gd name="connsiteX0" fmla="*/ 0 w 4785360"/>
                <a:gd name="connsiteY0" fmla="*/ 0 h 656277"/>
                <a:gd name="connsiteX1" fmla="*/ 4785360 w 4785360"/>
                <a:gd name="connsiteY1" fmla="*/ 0 h 656277"/>
                <a:gd name="connsiteX2" fmla="*/ 4785360 w 4785360"/>
                <a:gd name="connsiteY2" fmla="*/ 656277 h 656277"/>
                <a:gd name="connsiteX3" fmla="*/ 0 w 4785360"/>
                <a:gd name="connsiteY3" fmla="*/ 656277 h 656277"/>
                <a:gd name="connsiteX4" fmla="*/ 0 w 4785360"/>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656277">
                  <a:moveTo>
                    <a:pt x="0" y="0"/>
                  </a:moveTo>
                  <a:lnTo>
                    <a:pt x="4785360" y="0"/>
                  </a:lnTo>
                  <a:lnTo>
                    <a:pt x="4785360" y="656277"/>
                  </a:lnTo>
                  <a:lnTo>
                    <a:pt x="0" y="656277"/>
                  </a:lnTo>
                  <a:lnTo>
                    <a:pt x="0" y="0"/>
                  </a:lnTo>
                  <a:close/>
                </a:path>
              </a:pathLst>
            </a:custGeom>
          </p:spPr>
          <p:style>
            <a:lnRef idx="2">
              <a:schemeClr val="accent2">
                <a:hueOff val="-2877326"/>
                <a:satOff val="-7725"/>
                <a:lumOff val="172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468880" bIns="76200" numCol="1" spcCol="1270" anchor="ctr" anchorCtr="0">
              <a:noAutofit/>
            </a:bodyPr>
            <a:lstStyle/>
            <a:p>
              <a:pPr lvl="0" algn="l" defTabSz="889000">
                <a:lnSpc>
                  <a:spcPct val="90000"/>
                </a:lnSpc>
                <a:spcBef>
                  <a:spcPct val="0"/>
                </a:spcBef>
                <a:spcAft>
                  <a:spcPct val="35000"/>
                </a:spcAft>
              </a:pPr>
              <a:r>
                <a:rPr lang="en-GB" sz="1600" kern="1200" dirty="0"/>
                <a:t>Measure</a:t>
              </a:r>
            </a:p>
          </p:txBody>
        </p:sp>
        <p:sp>
          <p:nvSpPr>
            <p:cNvPr id="18" name="Freeform 17"/>
            <p:cNvSpPr/>
            <p:nvPr/>
          </p:nvSpPr>
          <p:spPr>
            <a:xfrm>
              <a:off x="3858922" y="1284589"/>
              <a:ext cx="3157054" cy="656277"/>
            </a:xfrm>
            <a:custGeom>
              <a:avLst/>
              <a:gdLst>
                <a:gd name="connsiteX0" fmla="*/ 0 w 2821568"/>
                <a:gd name="connsiteY0" fmla="*/ 0 h 656277"/>
                <a:gd name="connsiteX1" fmla="*/ 2821568 w 2821568"/>
                <a:gd name="connsiteY1" fmla="*/ 0 h 656277"/>
                <a:gd name="connsiteX2" fmla="*/ 2821568 w 2821568"/>
                <a:gd name="connsiteY2" fmla="*/ 656277 h 656277"/>
                <a:gd name="connsiteX3" fmla="*/ 0 w 2821568"/>
                <a:gd name="connsiteY3" fmla="*/ 656277 h 656277"/>
                <a:gd name="connsiteX4" fmla="*/ 0 w 2821568"/>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568" h="656277">
                  <a:moveTo>
                    <a:pt x="0" y="0"/>
                  </a:moveTo>
                  <a:lnTo>
                    <a:pt x="2821568" y="0"/>
                  </a:lnTo>
                  <a:lnTo>
                    <a:pt x="2821568" y="656277"/>
                  </a:lnTo>
                  <a:lnTo>
                    <a:pt x="0" y="65627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88950">
                <a:lnSpc>
                  <a:spcPct val="90000"/>
                </a:lnSpc>
                <a:spcBef>
                  <a:spcPct val="0"/>
                </a:spcBef>
                <a:spcAft>
                  <a:spcPct val="15000"/>
                </a:spcAft>
                <a:buChar char="••"/>
              </a:pPr>
              <a:endParaRPr lang="en-GB" sz="1400" kern="1200" dirty="0"/>
            </a:p>
            <a:p>
              <a:pPr marL="57150" lvl="1" indent="-57150" algn="l" defTabSz="488950">
                <a:lnSpc>
                  <a:spcPct val="90000"/>
                </a:lnSpc>
                <a:spcBef>
                  <a:spcPct val="0"/>
                </a:spcBef>
                <a:spcAft>
                  <a:spcPct val="15000"/>
                </a:spcAft>
                <a:buChar char="••"/>
              </a:pPr>
              <a:r>
                <a:rPr lang="en-GB" sz="1400" kern="1200" dirty="0"/>
                <a:t>Monitoring change for the purposes of landlord-tenant discussions</a:t>
              </a:r>
            </a:p>
            <a:p>
              <a:pPr marL="57150" lvl="1" indent="-57150" algn="l" defTabSz="488950">
                <a:lnSpc>
                  <a:spcPct val="90000"/>
                </a:lnSpc>
                <a:spcBef>
                  <a:spcPct val="0"/>
                </a:spcBef>
                <a:spcAft>
                  <a:spcPct val="15000"/>
                </a:spcAft>
                <a:buChar char="••"/>
              </a:pPr>
              <a:r>
                <a:rPr lang="en-GB" sz="1400" kern="1200" dirty="0"/>
                <a:t>For buyers, certification</a:t>
              </a:r>
            </a:p>
            <a:p>
              <a:pPr marL="57150" lvl="1" indent="-57150" algn="l" defTabSz="444500">
                <a:lnSpc>
                  <a:spcPct val="90000"/>
                </a:lnSpc>
                <a:spcBef>
                  <a:spcPct val="0"/>
                </a:spcBef>
                <a:spcAft>
                  <a:spcPct val="15000"/>
                </a:spcAft>
                <a:buChar char="••"/>
              </a:pPr>
              <a:endParaRPr lang="en-GB" sz="1400" kern="1200" dirty="0"/>
            </a:p>
          </p:txBody>
        </p:sp>
        <p:sp>
          <p:nvSpPr>
            <p:cNvPr id="19" name="Freeform 18"/>
            <p:cNvSpPr/>
            <p:nvPr/>
          </p:nvSpPr>
          <p:spPr>
            <a:xfrm>
              <a:off x="3850800" y="1963652"/>
              <a:ext cx="3200839" cy="656277"/>
            </a:xfrm>
            <a:custGeom>
              <a:avLst/>
              <a:gdLst>
                <a:gd name="connsiteX0" fmla="*/ 0 w 2892893"/>
                <a:gd name="connsiteY0" fmla="*/ 0 h 656277"/>
                <a:gd name="connsiteX1" fmla="*/ 2892893 w 2892893"/>
                <a:gd name="connsiteY1" fmla="*/ 0 h 656277"/>
                <a:gd name="connsiteX2" fmla="*/ 2892893 w 2892893"/>
                <a:gd name="connsiteY2" fmla="*/ 656277 h 656277"/>
                <a:gd name="connsiteX3" fmla="*/ 0 w 2892893"/>
                <a:gd name="connsiteY3" fmla="*/ 656277 h 656277"/>
                <a:gd name="connsiteX4" fmla="*/ 0 w 2892893"/>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893" h="656277">
                  <a:moveTo>
                    <a:pt x="0" y="0"/>
                  </a:moveTo>
                  <a:lnTo>
                    <a:pt x="2892893" y="0"/>
                  </a:lnTo>
                  <a:lnTo>
                    <a:pt x="2892893" y="656277"/>
                  </a:lnTo>
                  <a:lnTo>
                    <a:pt x="0" y="65627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66725">
                <a:lnSpc>
                  <a:spcPct val="90000"/>
                </a:lnSpc>
                <a:spcBef>
                  <a:spcPct val="0"/>
                </a:spcBef>
                <a:spcAft>
                  <a:spcPct val="15000"/>
                </a:spcAft>
                <a:buChar char="••"/>
              </a:pPr>
              <a:r>
                <a:rPr lang="en-GB" sz="1400" kern="1200" dirty="0"/>
                <a:t>Land management at the farm / estate level, capitalising on opportunities (e.g. diversification of farm enterprises)</a:t>
              </a:r>
            </a:p>
          </p:txBody>
        </p:sp>
        <p:sp>
          <p:nvSpPr>
            <p:cNvPr id="20" name="Freeform 19"/>
            <p:cNvSpPr/>
            <p:nvPr/>
          </p:nvSpPr>
          <p:spPr>
            <a:xfrm>
              <a:off x="3850801" y="2619930"/>
              <a:ext cx="3200838" cy="656277"/>
            </a:xfrm>
            <a:custGeom>
              <a:avLst/>
              <a:gdLst>
                <a:gd name="connsiteX0" fmla="*/ 0 w 2392680"/>
                <a:gd name="connsiteY0" fmla="*/ 0 h 656277"/>
                <a:gd name="connsiteX1" fmla="*/ 2392680 w 2392680"/>
                <a:gd name="connsiteY1" fmla="*/ 0 h 656277"/>
                <a:gd name="connsiteX2" fmla="*/ 2392680 w 2392680"/>
                <a:gd name="connsiteY2" fmla="*/ 656277 h 656277"/>
                <a:gd name="connsiteX3" fmla="*/ 0 w 2392680"/>
                <a:gd name="connsiteY3" fmla="*/ 656277 h 656277"/>
                <a:gd name="connsiteX4" fmla="*/ 0 w 2392680"/>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6277">
                  <a:moveTo>
                    <a:pt x="0" y="0"/>
                  </a:moveTo>
                  <a:lnTo>
                    <a:pt x="2392680" y="0"/>
                  </a:lnTo>
                  <a:lnTo>
                    <a:pt x="2392680" y="656277"/>
                  </a:lnTo>
                  <a:lnTo>
                    <a:pt x="0" y="65627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400" kern="1200" dirty="0"/>
                <a:t>Targeted interventions / actions (e.g. woodland planting, peatland restoration)</a:t>
              </a:r>
            </a:p>
          </p:txBody>
        </p:sp>
        <p:sp>
          <p:nvSpPr>
            <p:cNvPr id="21" name="Freeform 20"/>
            <p:cNvSpPr/>
            <p:nvPr/>
          </p:nvSpPr>
          <p:spPr>
            <a:xfrm>
              <a:off x="3850801" y="3255699"/>
              <a:ext cx="3200838" cy="656277"/>
            </a:xfrm>
            <a:custGeom>
              <a:avLst/>
              <a:gdLst>
                <a:gd name="connsiteX0" fmla="*/ 0 w 2392680"/>
                <a:gd name="connsiteY0" fmla="*/ 0 h 656277"/>
                <a:gd name="connsiteX1" fmla="*/ 2392680 w 2392680"/>
                <a:gd name="connsiteY1" fmla="*/ 0 h 656277"/>
                <a:gd name="connsiteX2" fmla="*/ 2392680 w 2392680"/>
                <a:gd name="connsiteY2" fmla="*/ 656277 h 656277"/>
                <a:gd name="connsiteX3" fmla="*/ 0 w 2392680"/>
                <a:gd name="connsiteY3" fmla="*/ 656277 h 656277"/>
                <a:gd name="connsiteX4" fmla="*/ 0 w 2392680"/>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6277">
                  <a:moveTo>
                    <a:pt x="0" y="0"/>
                  </a:moveTo>
                  <a:lnTo>
                    <a:pt x="2392680" y="0"/>
                  </a:lnTo>
                  <a:lnTo>
                    <a:pt x="2392680" y="656277"/>
                  </a:lnTo>
                  <a:lnTo>
                    <a:pt x="0" y="65627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400" kern="1200" dirty="0"/>
                <a:t>Value the relative importance, worth or usefulness of impacts and dependencies</a:t>
              </a:r>
            </a:p>
          </p:txBody>
        </p:sp>
        <p:sp>
          <p:nvSpPr>
            <p:cNvPr id="22" name="Freeform 21"/>
            <p:cNvSpPr/>
            <p:nvPr/>
          </p:nvSpPr>
          <p:spPr>
            <a:xfrm>
              <a:off x="3850801" y="3932486"/>
              <a:ext cx="3200838" cy="656277"/>
            </a:xfrm>
            <a:custGeom>
              <a:avLst/>
              <a:gdLst>
                <a:gd name="connsiteX0" fmla="*/ 0 w 2392680"/>
                <a:gd name="connsiteY0" fmla="*/ 0 h 656277"/>
                <a:gd name="connsiteX1" fmla="*/ 2392680 w 2392680"/>
                <a:gd name="connsiteY1" fmla="*/ 0 h 656277"/>
                <a:gd name="connsiteX2" fmla="*/ 2392680 w 2392680"/>
                <a:gd name="connsiteY2" fmla="*/ 656277 h 656277"/>
                <a:gd name="connsiteX3" fmla="*/ 0 w 2392680"/>
                <a:gd name="connsiteY3" fmla="*/ 656277 h 656277"/>
                <a:gd name="connsiteX4" fmla="*/ 0 w 2392680"/>
                <a:gd name="connsiteY4" fmla="*/ 0 h 65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6277">
                  <a:moveTo>
                    <a:pt x="0" y="0"/>
                  </a:moveTo>
                  <a:lnTo>
                    <a:pt x="2392680" y="0"/>
                  </a:lnTo>
                  <a:lnTo>
                    <a:pt x="2392680" y="656277"/>
                  </a:lnTo>
                  <a:lnTo>
                    <a:pt x="0" y="65627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400" kern="1200" dirty="0"/>
                <a:t>Identify and measure impacts and dependencies on natural capital</a:t>
              </a:r>
            </a:p>
          </p:txBody>
        </p:sp>
      </p:grpSp>
      <p:sp>
        <p:nvSpPr>
          <p:cNvPr id="4" name="Up-Down Arrow 3"/>
          <p:cNvSpPr/>
          <p:nvPr/>
        </p:nvSpPr>
        <p:spPr>
          <a:xfrm>
            <a:off x="7380513" y="1273630"/>
            <a:ext cx="1208315" cy="181791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Apply</a:t>
            </a:r>
          </a:p>
        </p:txBody>
      </p:sp>
      <p:sp>
        <p:nvSpPr>
          <p:cNvPr id="7" name="Up-Down Arrow 6"/>
          <p:cNvSpPr/>
          <p:nvPr/>
        </p:nvSpPr>
        <p:spPr>
          <a:xfrm>
            <a:off x="7380511" y="3091544"/>
            <a:ext cx="1208315" cy="181791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Do</a:t>
            </a:r>
          </a:p>
        </p:txBody>
      </p:sp>
      <p:sp>
        <p:nvSpPr>
          <p:cNvPr id="5" name="TextBox 4"/>
          <p:cNvSpPr txBox="1"/>
          <p:nvPr/>
        </p:nvSpPr>
        <p:spPr>
          <a:xfrm>
            <a:off x="457199" y="6204856"/>
            <a:ext cx="7032171" cy="413657"/>
          </a:xfrm>
          <a:prstGeom prst="rect">
            <a:avLst/>
          </a:prstGeom>
          <a:noFill/>
        </p:spPr>
        <p:txBody>
          <a:bodyPr wrap="square" lIns="0" tIns="0" rIns="0" bIns="0" rtlCol="0">
            <a:noAutofit/>
          </a:bodyPr>
          <a:lstStyle/>
          <a:p>
            <a:r>
              <a:rPr lang="en-GB" sz="1400" b="1" dirty="0">
                <a:cs typeface="Aktiv Grotesk Trial" panose="020B0504020202020204" pitchFamily="34" charset="0"/>
              </a:rPr>
              <a:t>Source: </a:t>
            </a:r>
            <a:r>
              <a:rPr lang="en-GB" sz="1400" dirty="0">
                <a:cs typeface="Aktiv Grotesk Trial" panose="020B0504020202020204" pitchFamily="34" charset="0"/>
              </a:rPr>
              <a:t>Adapted from the Natural Capital Protocol</a:t>
            </a:r>
          </a:p>
        </p:txBody>
      </p:sp>
    </p:spTree>
    <p:extLst>
      <p:ext uri="{BB962C8B-B14F-4D97-AF65-F5344CB8AC3E}">
        <p14:creationId xmlns:p14="http://schemas.microsoft.com/office/powerpoint/2010/main" val="3619827482"/>
      </p:ext>
    </p:extLst>
  </p:cSld>
  <p:clrMapOvr>
    <a:masterClrMapping/>
  </p:clrMapOvr>
</p:sld>
</file>

<file path=ppt/theme/theme1.xml><?xml version="1.0" encoding="utf-8"?>
<a:theme xmlns:a="http://schemas.openxmlformats.org/drawingml/2006/main" name="AECOM_4-3_ARIAL_2015-1016_17h00">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2.xml><?xml version="1.0" encoding="utf-8"?>
<a:theme xmlns:a="http://schemas.openxmlformats.org/drawingml/2006/main" name="GRAY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3.xml><?xml version="1.0" encoding="utf-8"?>
<a:theme xmlns:a="http://schemas.openxmlformats.org/drawingml/2006/main" name="BLUE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4.xml><?xml version="1.0" encoding="utf-8"?>
<a:theme xmlns:a="http://schemas.openxmlformats.org/drawingml/2006/main" name="GREEN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5.xml><?xml version="1.0" encoding="utf-8"?>
<a:theme xmlns:a="http://schemas.openxmlformats.org/drawingml/2006/main" name="ORANGE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6.xml><?xml version="1.0" encoding="utf-8"?>
<a:theme xmlns:a="http://schemas.openxmlformats.org/drawingml/2006/main" name="MAGENTA Slide Set">
  <a:themeElements>
    <a:clrScheme name="AECOM 2015">
      <a:dk1>
        <a:srgbClr val="000000"/>
      </a:dk1>
      <a:lt1>
        <a:srgbClr val="FFFFFF"/>
      </a:lt1>
      <a:dk2>
        <a:srgbClr val="000000"/>
      </a:dk2>
      <a:lt2>
        <a:srgbClr val="FFFFFF"/>
      </a:lt2>
      <a:accent1>
        <a:srgbClr val="00B5E2"/>
      </a:accent1>
      <a:accent2>
        <a:srgbClr val="84BD00"/>
      </a:accent2>
      <a:accent3>
        <a:srgbClr val="F68B1F"/>
      </a:accent3>
      <a:accent4>
        <a:srgbClr val="9E007E"/>
      </a:accent4>
      <a:accent5>
        <a:srgbClr val="FFE512"/>
      </a:accent5>
      <a:accent6>
        <a:srgbClr val="8C8279"/>
      </a:accent6>
      <a:hlink>
        <a:srgbClr val="00B5E2"/>
      </a:hlink>
      <a:folHlink>
        <a:srgbClr val="9E007E"/>
      </a:folHlink>
    </a:clrScheme>
    <a:fontScheme name="AECOM -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ktiv Grotesk Trial" panose="020B0504020202020204" pitchFamily="34" charset="0"/>
            <a:cs typeface="Aktiv Grotesk Trial" panose="020B050402020202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eb99ea-0cc8-4d33-b966-a2a5bf0c6276"/>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ma:contentTypeID="0x0101001D1B2323353FF3489951AA75DE82FA450600A4D4397D90C05A4CB3A6BDD7FAE40B07" ma:contentTypeVersion="0" ma:contentTypeDescription="Powerpoint presentation" ma:contentTypeScope="" ma:versionID="b920fa81c97ae19ee4b8845b80c883fd">
  <xsd:schema xmlns:xsd="http://www.w3.org/2001/XMLSchema" xmlns:xs="http://www.w3.org/2001/XMLSchema" xmlns:p="http://schemas.microsoft.com/office/2006/metadata/properties" xmlns:ns2="e9eb99ea-0cc8-4d33-b966-a2a5bf0c6276" targetNamespace="http://schemas.microsoft.com/office/2006/metadata/properties" ma:root="true" ma:fieldsID="3a7e5e84d6d524fb720dd18e3b7b6ea2" ns2:_="">
    <xsd:import namespace="e9eb99ea-0cc8-4d33-b966-a2a5bf0c6276"/>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b99ea-0cc8-4d33-b966-a2a5bf0c627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54476e6-2dce-4826-ae87-77f0426fca73}" ma:internalName="TaxCatchAll" ma:showField="CatchAllData" ma:web="e9eb99ea-0cc8-4d33-b966-a2a5bf0c627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54476e6-2dce-4826-ae87-77f0426fca73}" ma:internalName="TaxCatchAllLabel" ma:readOnly="true" ma:showField="CatchAllDataLabel" ma:web="e9eb99ea-0cc8-4d33-b966-a2a5bf0c6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10"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1F151-D642-4B61-AF69-E197F8BE83FE}">
  <ds:schemaRefs>
    <ds:schemaRef ds:uri="http://schemas.microsoft.com/sharepoint/v3/contenttype/forms"/>
  </ds:schemaRefs>
</ds:datastoreItem>
</file>

<file path=customXml/itemProps2.xml><?xml version="1.0" encoding="utf-8"?>
<ds:datastoreItem xmlns:ds="http://schemas.openxmlformats.org/officeDocument/2006/customXml" ds:itemID="{0A6B9A5D-5D6F-4BCE-8399-7A77A93745CE}">
  <ds:schemaRefs>
    <ds:schemaRef ds:uri="e9eb99ea-0cc8-4d33-b966-a2a5bf0c627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36EA855-8F01-4928-8484-2F5485182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eb99ea-0cc8-4d33-b966-a2a5bf0c6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AECOM_4-3_ARIAL_2015-1016_17h00</Template>
  <TotalTime>4803</TotalTime>
  <Words>2602</Words>
  <Application>Microsoft Office PowerPoint</Application>
  <PresentationFormat>On-screen Show (4:3)</PresentationFormat>
  <Paragraphs>205</Paragraphs>
  <Slides>24</Slides>
  <Notes>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AECOM Sans</vt:lpstr>
      <vt:lpstr>Aktiv Grotesk Trial</vt:lpstr>
      <vt:lpstr>Arial</vt:lpstr>
      <vt:lpstr>Calibri</vt:lpstr>
      <vt:lpstr>Courier New</vt:lpstr>
      <vt:lpstr>Times New Roman</vt:lpstr>
      <vt:lpstr>Verdana</vt:lpstr>
      <vt:lpstr>AECOM_4-3_ARIAL_2015-1016_17h00</vt:lpstr>
      <vt:lpstr>GRAY Slide Set</vt:lpstr>
      <vt:lpstr>BLUE Slide Set</vt:lpstr>
      <vt:lpstr>GREEN Slide Set</vt:lpstr>
      <vt:lpstr>ORANGE Slide Set</vt:lpstr>
      <vt:lpstr>MAGENTA Slide Set</vt:lpstr>
      <vt:lpstr>PowerPoint Presentation</vt:lpstr>
      <vt:lpstr>Aims and objectives of the trial</vt:lpstr>
      <vt:lpstr>Terminology</vt:lpstr>
      <vt:lpstr>Natural capital</vt:lpstr>
      <vt:lpstr>Ecosystem services</vt:lpstr>
      <vt:lpstr>PowerPoint Presentation</vt:lpstr>
      <vt:lpstr>The Natural Capital Protocol</vt:lpstr>
      <vt:lpstr>The Natural Capital Protocol</vt:lpstr>
      <vt:lpstr>Applications of the Natural Capital Protocol</vt:lpstr>
      <vt:lpstr>The Natural Capital Protocol Framework</vt:lpstr>
      <vt:lpstr>Benefits – how does the Protocol help?</vt:lpstr>
      <vt:lpstr>Application of the Protocol to land-based businesses in Scotland</vt:lpstr>
      <vt:lpstr>The trial</vt:lpstr>
      <vt:lpstr>Scope of the trial on each farm / estate</vt:lpstr>
      <vt:lpstr>What’s needed from you?</vt:lpstr>
      <vt:lpstr>FRAME STAGE: Why?</vt:lpstr>
      <vt:lpstr>FRAME stage: Examples of decision contexts</vt:lpstr>
      <vt:lpstr>SCOPE STAGE: What?</vt:lpstr>
      <vt:lpstr>MEASURE AND VALUE STAGE: How?</vt:lpstr>
      <vt:lpstr>MEASURE AND VALUE STAGE: How?</vt:lpstr>
      <vt:lpstr>MEASURE AND VALUE STAGE: How?</vt:lpstr>
      <vt:lpstr>MEASURE AND VALUE STAGE: How?</vt:lpstr>
      <vt:lpstr>APPLY STAGE: So what? </vt:lpstr>
      <vt:lpstr>Thank you</vt:lpstr>
    </vt:vector>
  </TitlesOfParts>
  <Company>AECOM</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NCP for land-based businesses  - Presentation FINAL</dc:title>
  <dc:creator>Rowcroft, Petrina</dc:creator>
  <lastModifiedBy>Couston, Ciorstaidh</lastModifiedBy>
  <revision>422</revision>
  <lastPrinted>2018-03-23T10:33:48.0000000Z</lastPrinted>
  <dcterms:created xsi:type="dcterms:W3CDTF">2016-12-08T11:06:29.0000000Z</dcterms:created>
  <dcterms:modified xsi:type="dcterms:W3CDTF">2018-03-28T11:17:31.0000000Z</dcterms:modified>
  <category>Workshop 2</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0x0101001D1B2323353FF3489951AA75DE82FA450600A4D4397D90C05A4CB3A6BDD7FAE40B07</vt:lpwstr>
  </property>
</Properties>
</file>